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4"/>
  </p:sldMasterIdLst>
  <p:notesMasterIdLst>
    <p:notesMasterId r:id="rId26"/>
  </p:notesMasterIdLst>
  <p:handoutMasterIdLst>
    <p:handoutMasterId r:id="rId27"/>
  </p:handoutMasterIdLst>
  <p:sldIdLst>
    <p:sldId id="256" r:id="rId5"/>
    <p:sldId id="258" r:id="rId6"/>
    <p:sldId id="729" r:id="rId7"/>
    <p:sldId id="293" r:id="rId8"/>
    <p:sldId id="733" r:id="rId9"/>
    <p:sldId id="259" r:id="rId10"/>
    <p:sldId id="272" r:id="rId11"/>
    <p:sldId id="269" r:id="rId12"/>
    <p:sldId id="268" r:id="rId13"/>
    <p:sldId id="277" r:id="rId14"/>
    <p:sldId id="278" r:id="rId15"/>
    <p:sldId id="280" r:id="rId16"/>
    <p:sldId id="732" r:id="rId17"/>
    <p:sldId id="281" r:id="rId18"/>
    <p:sldId id="283" r:id="rId19"/>
    <p:sldId id="286" r:id="rId20"/>
    <p:sldId id="287" r:id="rId21"/>
    <p:sldId id="288" r:id="rId22"/>
    <p:sldId id="289" r:id="rId23"/>
    <p:sldId id="295" r:id="rId24"/>
    <p:sldId id="26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48" userDrawn="1">
          <p15:clr>
            <a:srgbClr val="A4A3A4"/>
          </p15:clr>
        </p15:guide>
        <p15:guide id="2" pos="3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8761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4364" autoAdjust="0"/>
  </p:normalViewPr>
  <p:slideViewPr>
    <p:cSldViewPr snapToGrid="0">
      <p:cViewPr varScale="1">
        <p:scale>
          <a:sx n="63" d="100"/>
          <a:sy n="63" d="100"/>
        </p:scale>
        <p:origin x="700" y="56"/>
      </p:cViewPr>
      <p:guideLst>
        <p:guide orient="horz" pos="3048"/>
        <p:guide pos="3888"/>
      </p:guideLst>
    </p:cSldViewPr>
  </p:slideViewPr>
  <p:notesTextViewPr>
    <p:cViewPr>
      <p:scale>
        <a:sx n="1" d="1"/>
        <a:sy n="1" d="1"/>
      </p:scale>
      <p:origin x="0" y="0"/>
    </p:cViewPr>
  </p:notesTextViewPr>
  <p:sorterViewPr>
    <p:cViewPr>
      <p:scale>
        <a:sx n="110" d="100"/>
        <a:sy n="110" d="100"/>
      </p:scale>
      <p:origin x="0" y="-10456"/>
    </p:cViewPr>
  </p:sorterViewPr>
  <p:notesViewPr>
    <p:cSldViewPr snapToGrid="0">
      <p:cViewPr varScale="1">
        <p:scale>
          <a:sx n="53" d="100"/>
          <a:sy n="53" d="100"/>
        </p:scale>
        <p:origin x="284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C7C4E2E-64C6-46E6-9EEF-ED611B6593D1}" type="datetime1">
              <a:rPr lang="en-US" smtClean="0"/>
              <a:t>9/26/2025</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DR YASSER ELAWADY</a:t>
            </a:r>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E2890AD-4ACA-408F-94CA-F364FF72F1B8}" type="datetime1">
              <a:rPr lang="en-US" smtClean="0"/>
              <a:t>9/26/2025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DR YASSER ELAWADY</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
        <p:nvSpPr>
          <p:cNvPr id="6" name="Footer Placeholder 5"/>
          <p:cNvSpPr>
            <a:spLocks noGrp="1"/>
          </p:cNvSpPr>
          <p:nvPr>
            <p:ph type="ftr" sz="quarter" idx="11"/>
          </p:nvPr>
        </p:nvSpPr>
        <p:spPr/>
        <p:txBody>
          <a:bodyPr/>
          <a:lstStyle/>
          <a:p>
            <a:r>
              <a:rPr lang="en-US"/>
              <a:t>DR YASSER ELAWADY</a:t>
            </a:r>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11</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4025985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12</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1300198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6158990e2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6158990e2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843015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14</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4002660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15</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2215460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16</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112634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17</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3332020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18</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539609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19</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3939422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20</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1851341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a:t>
            </a:fld>
            <a:endParaRPr lang="en-US" dirty="0"/>
          </a:p>
        </p:txBody>
      </p:sp>
      <p:sp>
        <p:nvSpPr>
          <p:cNvPr id="6" name="Footer Placeholder 5"/>
          <p:cNvSpPr>
            <a:spLocks noGrp="1"/>
          </p:cNvSpPr>
          <p:nvPr>
            <p:ph type="ftr" sz="quarter" idx="11"/>
          </p:nvPr>
        </p:nvSpPr>
        <p:spPr/>
        <p:txBody>
          <a:bodyPr/>
          <a:lstStyle/>
          <a:p>
            <a:r>
              <a:rPr lang="en-US"/>
              <a:t>DR YASSER ELAWADY</a:t>
            </a:r>
            <a:endParaRPr lang="en-US" dirty="0"/>
          </a:p>
        </p:txBody>
      </p:sp>
    </p:spTree>
    <p:extLst>
      <p:ext uri="{BB962C8B-B14F-4D97-AF65-F5344CB8AC3E}">
        <p14:creationId xmlns:p14="http://schemas.microsoft.com/office/powerpoint/2010/main" val="1738381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21</a:t>
            </a:fld>
            <a:endParaRPr lang="en-US" dirty="0"/>
          </a:p>
        </p:txBody>
      </p:sp>
      <p:sp>
        <p:nvSpPr>
          <p:cNvPr id="6" name="Footer Placeholder 5"/>
          <p:cNvSpPr>
            <a:spLocks noGrp="1"/>
          </p:cNvSpPr>
          <p:nvPr>
            <p:ph type="ftr" sz="quarter" idx="11"/>
          </p:nvPr>
        </p:nvSpPr>
        <p:spPr/>
        <p:txBody>
          <a:bodyPr/>
          <a:lstStyle/>
          <a:p>
            <a:r>
              <a:rPr lang="en-US"/>
              <a:t>DR YASSER ELAWADY</a:t>
            </a:r>
            <a:endParaRPr lang="en-US" dirty="0"/>
          </a:p>
        </p:txBody>
      </p:sp>
    </p:spTree>
    <p:extLst>
      <p:ext uri="{BB962C8B-B14F-4D97-AF65-F5344CB8AC3E}">
        <p14:creationId xmlns:p14="http://schemas.microsoft.com/office/powerpoint/2010/main" val="312206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ChangeArrowheads="1" noTextEdit="1"/>
          </p:cNvSpPr>
          <p:nvPr>
            <p:ph type="sldImg"/>
          </p:nvPr>
        </p:nvSpPr>
        <p:spPr>
          <a:xfrm>
            <a:off x="217488" y="812800"/>
            <a:ext cx="7124700" cy="4008438"/>
          </a:xfrm>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572440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217488" y="812800"/>
            <a:ext cx="7124700" cy="4008438"/>
          </a:xfrm>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2E1714F-FCD6-4F4A-845C-A74CC7F856A9}" type="slidenum">
              <a:rPr lang="en-US" altLang="en-US" sz="1200">
                <a:latin typeface="Tahoma" panose="020B0604030504040204" pitchFamily="34" charset="0"/>
              </a:rPr>
              <a:pPr/>
              <a:t>4</a:t>
            </a:fld>
            <a:endParaRPr lang="en-US" altLang="en-US" sz="1200">
              <a:latin typeface="Tahoma" panose="020B0604030504040204" pitchFamily="34" charset="0"/>
            </a:endParaRPr>
          </a:p>
        </p:txBody>
      </p:sp>
    </p:spTree>
    <p:extLst>
      <p:ext uri="{BB962C8B-B14F-4D97-AF65-F5344CB8AC3E}">
        <p14:creationId xmlns:p14="http://schemas.microsoft.com/office/powerpoint/2010/main" val="658815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44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106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15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30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10</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42407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3"/>
          <p:cNvSpPr>
            <a:spLocks noGrp="1"/>
          </p:cNvSpPr>
          <p:nvPr>
            <p:ph type="dt" sz="half" idx="2"/>
          </p:nvPr>
        </p:nvSpPr>
        <p:spPr>
          <a:xfrm>
            <a:off x="10123248" y="6492875"/>
            <a:ext cx="1064703" cy="365125"/>
          </a:xfrm>
          <a:prstGeom prst="rect">
            <a:avLst/>
          </a:prstGeom>
        </p:spPr>
        <p:txBody>
          <a:bodyPr vert="horz" lIns="91440" tIns="45720" rIns="91440" bIns="45720" rtlCol="0" anchor="ctr"/>
          <a:lstStyle>
            <a:lvl1pPr algn="ctr">
              <a:defRPr sz="1200" b="1">
                <a:solidFill>
                  <a:srgbClr val="FF0000"/>
                </a:solidFill>
              </a:defRPr>
            </a:lvl1pPr>
          </a:lstStyle>
          <a:p>
            <a:endParaRPr lang="en-US" dirty="0"/>
          </a:p>
        </p:txBody>
      </p:sp>
      <p:sp>
        <p:nvSpPr>
          <p:cNvPr id="9" name="Footer Placeholder 4"/>
          <p:cNvSpPr>
            <a:spLocks noGrp="1"/>
          </p:cNvSpPr>
          <p:nvPr>
            <p:ph type="ftr" sz="quarter" idx="3"/>
          </p:nvPr>
        </p:nvSpPr>
        <p:spPr>
          <a:xfrm>
            <a:off x="328479" y="6506323"/>
            <a:ext cx="2135114" cy="351678"/>
          </a:xfrm>
          <a:prstGeom prst="rect">
            <a:avLst/>
          </a:prstGeom>
        </p:spPr>
        <p:txBody>
          <a:bodyPr vert="horz" lIns="91440" tIns="45720" rIns="91440" bIns="45720" rtlCol="0" anchor="ctr"/>
          <a:lstStyle>
            <a:lvl1pPr algn="l">
              <a:defRPr sz="1200" b="1" cap="all">
                <a:solidFill>
                  <a:schemeClr val="accent2">
                    <a:lumMod val="50000"/>
                  </a:schemeClr>
                </a:solidFill>
              </a:defRPr>
            </a:lvl1pPr>
          </a:lstStyle>
          <a:p>
            <a:endParaRPr lang="en-US" dirty="0"/>
          </a:p>
        </p:txBody>
      </p:sp>
      <p:sp>
        <p:nvSpPr>
          <p:cNvPr id="10" name="Slide Number Placeholder 5"/>
          <p:cNvSpPr>
            <a:spLocks noGrp="1"/>
          </p:cNvSpPr>
          <p:nvPr>
            <p:ph type="sldNum" sz="quarter" idx="4"/>
          </p:nvPr>
        </p:nvSpPr>
        <p:spPr>
          <a:xfrm>
            <a:off x="11322610" y="6479426"/>
            <a:ext cx="422857" cy="365125"/>
          </a:xfrm>
          <a:prstGeom prst="rect">
            <a:avLst/>
          </a:prstGeom>
        </p:spPr>
        <p:txBody>
          <a:bodyPr vert="horz" lIns="91440" tIns="45720" rIns="91440" bIns="45720" rtlCol="0" anchor="ctr"/>
          <a:lstStyle>
            <a:lvl1pPr algn="r">
              <a:defRPr sz="1200" b="1">
                <a:solidFill>
                  <a:schemeClr val="accent2">
                    <a:lumMod val="50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userDrawn="1"/>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Пустой слайд">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F9B75C-8747-A145-88F3-BD0797C342E3}"/>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88CA58B-1202-27F5-4A00-14688F06C3E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AF85D18-B98F-4E7D-198E-2503991A699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835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0817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1009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55"/>
        <p:cNvGrpSpPr/>
        <p:nvPr/>
      </p:nvGrpSpPr>
      <p:grpSpPr>
        <a:xfrm>
          <a:off x="0" y="0"/>
          <a:ext cx="0" cy="0"/>
          <a:chOff x="0" y="0"/>
          <a:chExt cx="0" cy="0"/>
        </a:xfrm>
      </p:grpSpPr>
      <p:sp>
        <p:nvSpPr>
          <p:cNvPr id="56" name="Google Shape;56;p13"/>
          <p:cNvSpPr/>
          <p:nvPr/>
        </p:nvSpPr>
        <p:spPr>
          <a:xfrm>
            <a:off x="0" y="6727600"/>
            <a:ext cx="12192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7" name="Google Shape;57;p13"/>
          <p:cNvSpPr txBox="1">
            <a:spLocks noGrp="1"/>
          </p:cNvSpPr>
          <p:nvPr>
            <p:ph type="title"/>
          </p:nvPr>
        </p:nvSpPr>
        <p:spPr>
          <a:xfrm>
            <a:off x="415600" y="1869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3"/>
          <p:cNvSpPr txBox="1">
            <a:spLocks noGrp="1"/>
          </p:cNvSpPr>
          <p:nvPr>
            <p:ph type="body" idx="1"/>
          </p:nvPr>
        </p:nvSpPr>
        <p:spPr>
          <a:xfrm>
            <a:off x="415600" y="1116100"/>
            <a:ext cx="11360800" cy="51016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9" name="Google Shape;59;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0" name="Google Shape;60;p13"/>
          <p:cNvSpPr txBox="1">
            <a:spLocks noGrp="1"/>
          </p:cNvSpPr>
          <p:nvPr>
            <p:ph type="body" idx="2"/>
          </p:nvPr>
        </p:nvSpPr>
        <p:spPr>
          <a:xfrm>
            <a:off x="415600" y="6286451"/>
            <a:ext cx="11360800" cy="372400"/>
          </a:xfrm>
          <a:prstGeom prst="rect">
            <a:avLst/>
          </a:prstGeom>
        </p:spPr>
        <p:txBody>
          <a:bodyPr spcFirstLastPara="1" wrap="square" lIns="91425" tIns="91425" rIns="91425" bIns="91425" anchor="t" anchorCtr="0">
            <a:normAutofit/>
          </a:bodyPr>
          <a:lstStyle>
            <a:lvl1pPr marL="457200" lvl="0" indent="-292100" rtl="0">
              <a:spcBef>
                <a:spcPts val="0"/>
              </a:spcBef>
              <a:spcAft>
                <a:spcPts val="0"/>
              </a:spcAft>
              <a:buSzPts val="1000"/>
              <a:buFont typeface="Verdana"/>
              <a:buChar char="●"/>
              <a:defRPr sz="1000">
                <a:latin typeface="Verdana"/>
                <a:ea typeface="Verdana"/>
                <a:cs typeface="Verdana"/>
                <a:sym typeface="Verdana"/>
              </a:defRPr>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extLst>
      <p:ext uri="{BB962C8B-B14F-4D97-AF65-F5344CB8AC3E}">
        <p14:creationId xmlns:p14="http://schemas.microsoft.com/office/powerpoint/2010/main" val="283325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endParaRPr lang="en-US" dirty="0"/>
          </a:p>
        </p:txBody>
      </p:sp>
      <p:sp>
        <p:nvSpPr>
          <p:cNvPr id="9" name="Footer Placeholder 8"/>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a:solidFill>
                  <a:srgbClr val="002060"/>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0"/>
          </p:nvPr>
        </p:nvSpPr>
        <p:spPr/>
        <p:txBody>
          <a:bodyPr/>
          <a:lstStyle/>
          <a:p>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lvl1pPr>
              <a:defRPr>
                <a:solidFill>
                  <a:srgbClr val="002060"/>
                </a:solidFill>
              </a:defRPr>
            </a:lvl1pPr>
          </a:lstStyle>
          <a:p>
            <a:endParaRPr lang="en-US" dirty="0"/>
          </a:p>
        </p:txBody>
      </p:sp>
      <p:sp>
        <p:nvSpPr>
          <p:cNvPr id="11" name="Slide Number Placeholder 10"/>
          <p:cNvSpPr>
            <a:spLocks noGrp="1"/>
          </p:cNvSpPr>
          <p:nvPr>
            <p:ph type="sldNum" sz="quarter" idx="12"/>
          </p:nvPr>
        </p:nvSpPr>
        <p:spPr/>
        <p:txBody>
          <a:bodyPr/>
          <a:lstStyle>
            <a:lvl1pPr>
              <a:defRPr>
                <a:solidFill>
                  <a:srgbClr val="002060"/>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endParaRPr lang="en-US" dirty="0"/>
          </a:p>
        </p:txBody>
      </p:sp>
      <p:sp>
        <p:nvSpPr>
          <p:cNvPr id="16" name="Footer Placeholder 15"/>
          <p:cNvSpPr>
            <a:spLocks noGrp="1"/>
          </p:cNvSpPr>
          <p:nvPr>
            <p:ph type="ftr" sz="quarter" idx="11"/>
          </p:nvPr>
        </p:nvSpPr>
        <p:spPr/>
        <p:txBody>
          <a:bodyPr/>
          <a:lstStyle/>
          <a:p>
            <a:endParaRPr lang="en-US" dirty="0"/>
          </a:p>
        </p:txBody>
      </p:sp>
      <p:sp>
        <p:nvSpPr>
          <p:cNvPr id="17" name="Slide Number Placeholder 1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23248" y="6492875"/>
            <a:ext cx="1064703" cy="365125"/>
          </a:xfrm>
          <a:prstGeom prst="rect">
            <a:avLst/>
          </a:prstGeom>
        </p:spPr>
        <p:txBody>
          <a:bodyPr vert="horz" lIns="91440" tIns="45720" rIns="91440" bIns="45720" rtlCol="0" anchor="ctr"/>
          <a:lstStyle>
            <a:lvl1pPr algn="ctr">
              <a:defRPr sz="1200" b="1">
                <a:solidFill>
                  <a:srgbClr val="FF0000"/>
                </a:solidFill>
              </a:defRPr>
            </a:lvl1pPr>
          </a:lstStyle>
          <a:p>
            <a:endParaRPr lang="en-US" dirty="0"/>
          </a:p>
        </p:txBody>
      </p:sp>
      <p:sp>
        <p:nvSpPr>
          <p:cNvPr id="5" name="Footer Placeholder 4"/>
          <p:cNvSpPr>
            <a:spLocks noGrp="1"/>
          </p:cNvSpPr>
          <p:nvPr>
            <p:ph type="ftr" sz="quarter" idx="3"/>
          </p:nvPr>
        </p:nvSpPr>
        <p:spPr>
          <a:xfrm>
            <a:off x="328479" y="6506323"/>
            <a:ext cx="2135114" cy="351678"/>
          </a:xfrm>
          <a:prstGeom prst="rect">
            <a:avLst/>
          </a:prstGeom>
        </p:spPr>
        <p:txBody>
          <a:bodyPr vert="horz" lIns="91440" tIns="45720" rIns="91440" bIns="45720" rtlCol="0" anchor="ctr"/>
          <a:lstStyle>
            <a:lvl1pPr algn="l">
              <a:defRPr sz="1200" b="1" cap="all">
                <a:solidFill>
                  <a:schemeClr val="accent2">
                    <a:lumMod val="50000"/>
                  </a:schemeClr>
                </a:solidFill>
              </a:defRPr>
            </a:lvl1pPr>
          </a:lstStyle>
          <a:p>
            <a:endParaRPr lang="en-US" dirty="0"/>
          </a:p>
        </p:txBody>
      </p:sp>
      <p:sp>
        <p:nvSpPr>
          <p:cNvPr id="6" name="Slide Number Placeholder 5"/>
          <p:cNvSpPr>
            <a:spLocks noGrp="1"/>
          </p:cNvSpPr>
          <p:nvPr>
            <p:ph type="sldNum" sz="quarter" idx="4"/>
          </p:nvPr>
        </p:nvSpPr>
        <p:spPr>
          <a:xfrm>
            <a:off x="11322610" y="6479426"/>
            <a:ext cx="422857" cy="365125"/>
          </a:xfrm>
          <a:prstGeom prst="rect">
            <a:avLst/>
          </a:prstGeom>
        </p:spPr>
        <p:txBody>
          <a:bodyPr vert="horz" lIns="91440" tIns="45720" rIns="91440" bIns="45720" rtlCol="0" anchor="ctr"/>
          <a:lstStyle>
            <a:lvl1pPr algn="r">
              <a:defRPr sz="1200" b="1">
                <a:solidFill>
                  <a:schemeClr val="accent2">
                    <a:lumMod val="50000"/>
                  </a:schemeClr>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userDrawn="1"/>
        </p:nvCxnSpPr>
        <p:spPr>
          <a:xfrm flipH="1">
            <a:off x="446534" y="6492873"/>
            <a:ext cx="11298934" cy="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 id="2147483686" r:id="rId13"/>
    <p:sldLayoutId id="2147483687" r:id="rId14"/>
    <p:sldLayoutId id="2147483688" r:id="rId15"/>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idx="4294967295"/>
          </p:nvPr>
        </p:nvSpPr>
        <p:spPr>
          <a:xfrm>
            <a:off x="581191" y="4574955"/>
            <a:ext cx="10993549" cy="1372887"/>
          </a:xfrm>
        </p:spPr>
        <p:txBody>
          <a:bodyPr>
            <a:noAutofit/>
          </a:bodyPr>
          <a:lstStyle/>
          <a:p>
            <a:pPr marL="76200">
              <a:lnSpc>
                <a:spcPct val="150000"/>
              </a:lnSpc>
            </a:pPr>
            <a:r>
              <a:rPr lang="en-US" sz="3600" b="1" u="sng" dirty="0">
                <a:solidFill>
                  <a:srgbClr val="FFFFCC"/>
                </a:solidFill>
              </a:rPr>
              <a:t>Lecture1</a:t>
            </a:r>
            <a:r>
              <a:rPr lang="en-US" sz="3600" b="1" dirty="0">
                <a:solidFill>
                  <a:srgbClr val="FFFFCC"/>
                </a:solidFill>
              </a:rPr>
              <a:t>     C++ Basics</a:t>
            </a:r>
            <a:endParaRPr lang="en-US" sz="3600" dirty="0">
              <a:solidFill>
                <a:srgbClr val="FFFFCC"/>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617374"/>
            <a:ext cx="10993546" cy="484822"/>
          </a:xfrm>
        </p:spPr>
        <p:txBody>
          <a:bodyPr>
            <a:normAutofit/>
          </a:bodyPr>
          <a:lstStyle/>
          <a:p>
            <a:pPr algn="r"/>
            <a:r>
              <a:rPr lang="en-US" sz="1800" b="1" dirty="0">
                <a:solidFill>
                  <a:srgbClr val="FFFFCC"/>
                </a:solidFill>
              </a:rPr>
              <a:t>Fall (2025-2026)</a:t>
            </a:r>
          </a:p>
        </p:txBody>
      </p:sp>
      <p:sp>
        <p:nvSpPr>
          <p:cNvPr id="8" name="Rectangle 7"/>
          <p:cNvSpPr/>
          <p:nvPr/>
        </p:nvSpPr>
        <p:spPr>
          <a:xfrm>
            <a:off x="10961668" y="3704630"/>
            <a:ext cx="719592" cy="576262"/>
          </a:xfrm>
          <a:prstGeom prst="rect">
            <a:avLst/>
          </a:prstGeom>
          <a:solidFill>
            <a:srgbClr val="FF0000"/>
          </a:solidFill>
          <a:ln w="3810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Times New Roman" panose="02020603050405020304" pitchFamily="18" charset="0"/>
                <a:cs typeface="Times New Roman" panose="02020603050405020304" pitchFamily="18" charset="0"/>
              </a:rPr>
              <a:t>1</a:t>
            </a:r>
          </a:p>
        </p:txBody>
      </p:sp>
      <p:sp>
        <p:nvSpPr>
          <p:cNvPr id="4" name="Rectangle 3">
            <a:extLst>
              <a:ext uri="{FF2B5EF4-FFF2-40B4-BE49-F238E27FC236}">
                <a16:creationId xmlns:a16="http://schemas.microsoft.com/office/drawing/2014/main" id="{B9BB89D2-1F78-CF8D-0CB0-7B85B5DC8A50}"/>
              </a:ext>
            </a:extLst>
          </p:cNvPr>
          <p:cNvSpPr/>
          <p:nvPr/>
        </p:nvSpPr>
        <p:spPr>
          <a:xfrm>
            <a:off x="581191" y="1206665"/>
            <a:ext cx="6533327" cy="1754326"/>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PROGRAMMING 1</a:t>
            </a:r>
          </a:p>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(CS 102)</a:t>
            </a:r>
          </a:p>
        </p:txBody>
      </p:sp>
      <p:sp>
        <p:nvSpPr>
          <p:cNvPr id="9" name="AutoShape 2" descr="Coding Clipart Guy In Glasses Computer Tech Cartoon Vector ...">
            <a:extLst>
              <a:ext uri="{FF2B5EF4-FFF2-40B4-BE49-F238E27FC236}">
                <a16:creationId xmlns:a16="http://schemas.microsoft.com/office/drawing/2014/main" id="{999E07D1-2798-6AFF-8297-F8D1DCEAE0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4F3DE7C-8F1F-F653-3407-7CF101E6D7F0}"/>
              </a:ext>
            </a:extLst>
          </p:cNvPr>
          <p:cNvPicPr>
            <a:picLocks noChangeAspect="1"/>
          </p:cNvPicPr>
          <p:nvPr/>
        </p:nvPicPr>
        <p:blipFill>
          <a:blip r:embed="rId3"/>
          <a:stretch>
            <a:fillRect/>
          </a:stretch>
        </p:blipFill>
        <p:spPr>
          <a:xfrm>
            <a:off x="6989902" y="1330692"/>
            <a:ext cx="3703320" cy="3703320"/>
          </a:xfrm>
          <a:prstGeom prst="rect">
            <a:avLst/>
          </a:prstGeom>
        </p:spPr>
      </p:pic>
      <p:pic>
        <p:nvPicPr>
          <p:cNvPr id="11" name="Picture 10">
            <a:extLst>
              <a:ext uri="{FF2B5EF4-FFF2-40B4-BE49-F238E27FC236}">
                <a16:creationId xmlns:a16="http://schemas.microsoft.com/office/drawing/2014/main" id="{AB090039-68EA-49BB-C111-B123F2C7348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707680" y="628458"/>
            <a:ext cx="1973580" cy="758825"/>
          </a:xfrm>
          <a:prstGeom prst="rect">
            <a:avLst/>
          </a:prstGeom>
          <a:noFill/>
          <a:ln>
            <a:noFill/>
          </a:ln>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ChangeArrowheads="1"/>
          </p:cNvSpPr>
          <p:nvPr/>
        </p:nvSpPr>
        <p:spPr bwMode="auto">
          <a:xfrm>
            <a:off x="1828800" y="1524001"/>
            <a:ext cx="8648284" cy="3480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lgn="just" eaLnBrk="1" hangingPunct="1">
              <a:lnSpc>
                <a:spcPct val="90000"/>
              </a:lnSpc>
            </a:pPr>
            <a:r>
              <a:rPr lang="en-US" sz="2400" b="1" dirty="0">
                <a:solidFill>
                  <a:srgbClr val="FF0000"/>
                </a:solidFill>
                <a:latin typeface="Palatino Linotype" panose="02040502050505030304" pitchFamily="18" charset="0"/>
                <a:ea typeface="Roboto Slab"/>
                <a:cs typeface="Roboto Slab"/>
                <a:sym typeface="Roboto Slab"/>
              </a:rPr>
              <a:t>What is "C++"?</a:t>
            </a:r>
          </a:p>
          <a:p>
            <a:pPr algn="just" eaLnBrk="1" hangingPunct="1">
              <a:lnSpc>
                <a:spcPct val="90000"/>
              </a:lnSpc>
            </a:pPr>
            <a:endParaRPr lang="en-US" sz="1800" dirty="0">
              <a:latin typeface="Arial" panose="020B0604020202020204" pitchFamily="34" charset="0"/>
              <a:cs typeface="Arial" panose="020B0604020202020204" pitchFamily="34" charset="0"/>
            </a:endParaRPr>
          </a:p>
          <a:p>
            <a:pPr marL="285750" indent="-285750" algn="just" eaLnBrk="1" hangingPunct="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 is a cross-platform programming language used to create high-performance applications.</a:t>
            </a:r>
          </a:p>
          <a:p>
            <a:pPr marL="285750" indent="-285750" algn="just" eaLnBrk="1" hangingPunct="1">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lgn="just" eaLnBrk="1" hangingPunct="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 is used to create computer programs, and is one of the most used language in game development.</a:t>
            </a:r>
          </a:p>
          <a:p>
            <a:pPr marL="285750" indent="-285750" algn="just" eaLnBrk="1" hangingPunct="1">
              <a:lnSpc>
                <a:spcPct val="9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285750" indent="-285750" algn="just" eaLnBrk="1" hangingPunct="1">
              <a:lnSpc>
                <a:spcPct val="9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5" name="Google Shape;110;p17"/>
          <p:cNvSpPr txBox="1">
            <a:spLocks/>
          </p:cNvSpPr>
          <p:nvPr/>
        </p:nvSpPr>
        <p:spPr>
          <a:xfrm>
            <a:off x="4003040" y="537852"/>
            <a:ext cx="6400800" cy="615412"/>
          </a:xfrm>
          <a:prstGeom prst="rect">
            <a:avLst/>
          </a:prstGeom>
        </p:spPr>
        <p:txBody>
          <a:bodyPr spcFirstLastPara="1" vert="horz" wrap="square" lIns="91425" tIns="91425" rIns="91425" bIns="91425" numCol="1" anchor="b" anchorCtr="0" compatLnSpc="1">
            <a:prstTxWarp prst="textNoShape">
              <a:avLst/>
            </a:prstTxWarp>
            <a:noAutofit/>
          </a:bodyPr>
          <a:lstStyle>
            <a:lvl1pPr algn="l" rtl="0" eaLnBrk="1" fontAlgn="base" hangingPunct="1">
              <a:spcBef>
                <a:spcPct val="0"/>
              </a:spcBef>
              <a:spcAft>
                <a:spcPct val="0"/>
              </a:spcAft>
              <a:defRPr sz="3200">
                <a:solidFill>
                  <a:schemeClr val="bg2"/>
                </a:solidFill>
                <a:latin typeface="+mj-lt"/>
                <a:ea typeface="+mj-ea"/>
                <a:cs typeface="+mj-cs"/>
              </a:defRPr>
            </a:lvl1pPr>
            <a:lvl2pPr algn="l" rtl="0" eaLnBrk="1" fontAlgn="base" hangingPunct="1">
              <a:spcBef>
                <a:spcPct val="0"/>
              </a:spcBef>
              <a:spcAft>
                <a:spcPct val="0"/>
              </a:spcAft>
              <a:defRPr sz="3200">
                <a:solidFill>
                  <a:schemeClr val="bg2"/>
                </a:solidFill>
                <a:latin typeface="Arial" charset="0"/>
              </a:defRPr>
            </a:lvl2pPr>
            <a:lvl3pPr algn="l" rtl="0" eaLnBrk="1" fontAlgn="base" hangingPunct="1">
              <a:spcBef>
                <a:spcPct val="0"/>
              </a:spcBef>
              <a:spcAft>
                <a:spcPct val="0"/>
              </a:spcAft>
              <a:defRPr sz="3200">
                <a:solidFill>
                  <a:schemeClr val="bg2"/>
                </a:solidFill>
                <a:latin typeface="Arial" charset="0"/>
              </a:defRPr>
            </a:lvl3pPr>
            <a:lvl4pPr algn="l" rtl="0" eaLnBrk="1" fontAlgn="base" hangingPunct="1">
              <a:spcBef>
                <a:spcPct val="0"/>
              </a:spcBef>
              <a:spcAft>
                <a:spcPct val="0"/>
              </a:spcAft>
              <a:defRPr sz="3200">
                <a:solidFill>
                  <a:schemeClr val="bg2"/>
                </a:solidFill>
                <a:latin typeface="Arial" charset="0"/>
              </a:defRPr>
            </a:lvl4pPr>
            <a:lvl5pPr algn="l" rtl="0" eaLnBrk="1" fontAlgn="base" hangingPunct="1">
              <a:spcBef>
                <a:spcPct val="0"/>
              </a:spcBef>
              <a:spcAft>
                <a:spcPct val="0"/>
              </a:spcAft>
              <a:defRPr sz="3200">
                <a:solidFill>
                  <a:schemeClr val="bg2"/>
                </a:solidFill>
                <a:latin typeface="Arial" charset="0"/>
              </a:defRPr>
            </a:lvl5pPr>
            <a:lvl6pPr marL="457200" algn="l" rtl="0" eaLnBrk="1" fontAlgn="base" hangingPunct="1">
              <a:spcBef>
                <a:spcPct val="0"/>
              </a:spcBef>
              <a:spcAft>
                <a:spcPct val="0"/>
              </a:spcAft>
              <a:defRPr sz="3200">
                <a:solidFill>
                  <a:schemeClr val="bg2"/>
                </a:solidFill>
                <a:latin typeface="Arial" charset="0"/>
              </a:defRPr>
            </a:lvl6pPr>
            <a:lvl7pPr marL="914400" algn="l" rtl="0" eaLnBrk="1" fontAlgn="base" hangingPunct="1">
              <a:spcBef>
                <a:spcPct val="0"/>
              </a:spcBef>
              <a:spcAft>
                <a:spcPct val="0"/>
              </a:spcAft>
              <a:defRPr sz="3200">
                <a:solidFill>
                  <a:schemeClr val="bg2"/>
                </a:solidFill>
                <a:latin typeface="Arial" charset="0"/>
              </a:defRPr>
            </a:lvl7pPr>
            <a:lvl8pPr marL="1371600" algn="l" rtl="0" eaLnBrk="1" fontAlgn="base" hangingPunct="1">
              <a:spcBef>
                <a:spcPct val="0"/>
              </a:spcBef>
              <a:spcAft>
                <a:spcPct val="0"/>
              </a:spcAft>
              <a:defRPr sz="3200">
                <a:solidFill>
                  <a:schemeClr val="bg2"/>
                </a:solidFill>
                <a:latin typeface="Arial" charset="0"/>
              </a:defRPr>
            </a:lvl8pPr>
            <a:lvl9pPr marL="1828800" algn="l" rtl="0" eaLnBrk="1" fontAlgn="base" hangingPunct="1">
              <a:spcBef>
                <a:spcPct val="0"/>
              </a:spcBef>
              <a:spcAft>
                <a:spcPct val="0"/>
              </a:spcAft>
              <a:defRPr sz="3200">
                <a:solidFill>
                  <a:schemeClr val="bg2"/>
                </a:solidFill>
                <a:latin typeface="Arial" charset="0"/>
              </a:defRPr>
            </a:lvl9pPr>
          </a:lstStyle>
          <a:p>
            <a:r>
              <a:rPr lang="en-US" sz="2400" b="1" cap="all" dirty="0">
                <a:solidFill>
                  <a:srgbClr val="C00000"/>
                </a:solidFill>
              </a:rPr>
              <a:t>2. Introduction to C++</a:t>
            </a:r>
          </a:p>
        </p:txBody>
      </p:sp>
      <p:pic>
        <p:nvPicPr>
          <p:cNvPr id="2" name="Picture 1">
            <a:extLst>
              <a:ext uri="{FF2B5EF4-FFF2-40B4-BE49-F238E27FC236}">
                <a16:creationId xmlns:a16="http://schemas.microsoft.com/office/drawing/2014/main" id="{9B5E949B-E0EC-4057-C19C-9B7742A4EB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3" name="Slide Number Placeholder 2">
            <a:extLst>
              <a:ext uri="{FF2B5EF4-FFF2-40B4-BE49-F238E27FC236}">
                <a16:creationId xmlns:a16="http://schemas.microsoft.com/office/drawing/2014/main" id="{3891C526-807B-B9F8-B20C-4AF662936BE1}"/>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4875437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ChangeArrowheads="1"/>
          </p:cNvSpPr>
          <p:nvPr/>
        </p:nvSpPr>
        <p:spPr bwMode="auto">
          <a:xfrm>
            <a:off x="1734410" y="1524001"/>
            <a:ext cx="8742674" cy="466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C++ is fun and easy to learn!</a:t>
            </a:r>
          </a:p>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C++ is one of the world's most popular programming languages.</a:t>
            </a:r>
          </a:p>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C++ can be found in today's </a:t>
            </a:r>
            <a:r>
              <a:rPr lang="en-US" sz="1800" dirty="0">
                <a:solidFill>
                  <a:srgbClr val="FF0000"/>
                </a:solidFill>
                <a:latin typeface="Arial" panose="020B0604020202020204" pitchFamily="34" charset="0"/>
                <a:cs typeface="Arial" panose="020B0604020202020204" pitchFamily="34" charset="0"/>
              </a:rPr>
              <a:t>operating systems</a:t>
            </a:r>
            <a:r>
              <a:rPr lang="en-US" sz="1800" dirty="0">
                <a:latin typeface="Arial" panose="020B0604020202020204" pitchFamily="34" charset="0"/>
                <a:cs typeface="Arial" panose="020B0604020202020204" pitchFamily="34" charset="0"/>
              </a:rPr>
              <a:t>, </a:t>
            </a:r>
            <a:r>
              <a:rPr lang="en-US" sz="1800" dirty="0">
                <a:solidFill>
                  <a:srgbClr val="FF0000"/>
                </a:solidFill>
                <a:latin typeface="Arial" panose="020B0604020202020204" pitchFamily="34" charset="0"/>
                <a:cs typeface="Arial" panose="020B0604020202020204" pitchFamily="34" charset="0"/>
              </a:rPr>
              <a:t>Graphical User Interfaces</a:t>
            </a:r>
            <a:r>
              <a:rPr lang="en-US" sz="1800" dirty="0">
                <a:latin typeface="Arial" panose="020B0604020202020204" pitchFamily="34" charset="0"/>
                <a:cs typeface="Arial" panose="020B0604020202020204" pitchFamily="34" charset="0"/>
              </a:rPr>
              <a:t>, and </a:t>
            </a:r>
            <a:r>
              <a:rPr lang="en-US" sz="1800" dirty="0">
                <a:solidFill>
                  <a:srgbClr val="FF0000"/>
                </a:solidFill>
                <a:latin typeface="Arial" panose="020B0604020202020204" pitchFamily="34" charset="0"/>
                <a:cs typeface="Arial" panose="020B0604020202020204" pitchFamily="34" charset="0"/>
              </a:rPr>
              <a:t>embedded systems</a:t>
            </a:r>
            <a:r>
              <a:rPr lang="en-US" sz="1800" dirty="0">
                <a:latin typeface="Arial" panose="020B0604020202020204" pitchFamily="34" charset="0"/>
                <a:cs typeface="Arial" panose="020B0604020202020204" pitchFamily="34" charset="0"/>
              </a:rPr>
              <a:t>.</a:t>
            </a:r>
          </a:p>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C++ is an object-oriented programming language which gives a clear structure to programs and allows code to be reused, lowering development costs.</a:t>
            </a:r>
          </a:p>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C++ is portable and can be used to develop applications that can be adapted to multiple platforms.</a:t>
            </a:r>
          </a:p>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As C++ is close to C# and Java, it makes it easy for programmers to switch to C++ or vice versa.</a:t>
            </a:r>
          </a:p>
          <a:p>
            <a:pPr marL="285750" indent="-285750" algn="just" eaLnBrk="1" hangingPunct="1">
              <a:lnSpc>
                <a:spcPct val="15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4" name="Google Shape;150;p21"/>
          <p:cNvSpPr txBox="1">
            <a:spLocks/>
          </p:cNvSpPr>
          <p:nvPr/>
        </p:nvSpPr>
        <p:spPr>
          <a:xfrm>
            <a:off x="4815840" y="639113"/>
            <a:ext cx="6196940" cy="475651"/>
          </a:xfrm>
          <a:prstGeom prst="rect">
            <a:avLst/>
          </a:prstGeom>
          <a:noFill/>
          <a:ln w="9525">
            <a:noFill/>
            <a:miter lim="800000"/>
            <a:headEnd/>
            <a:tailEnd/>
          </a:ln>
          <a:effectLst/>
        </p:spPr>
        <p:txBody>
          <a:bodyPr spcFirstLastPara="1" vert="horz" wrap="square" lIns="91425" tIns="91425" rIns="91425" bIns="91425" numCol="1" anchor="b" anchorCtr="0" compatLnSpc="1">
            <a:prstTxWarp prst="textNoShape">
              <a:avLst/>
            </a:prstTxWarp>
            <a:noAutofit/>
          </a:bodyPr>
          <a:lstStyle>
            <a:lvl1pPr lvl="0" eaLnBrk="1" hangingPunct="1">
              <a:spcBef>
                <a:spcPts val="0"/>
              </a:spcBef>
              <a:spcAft>
                <a:spcPts val="0"/>
              </a:spcAft>
              <a:buSzPts val="2000"/>
              <a:buNone/>
              <a:defRPr sz="2400" b="1">
                <a:solidFill>
                  <a:srgbClr val="FF0000"/>
                </a:solidFill>
                <a:latin typeface="+mj-lt"/>
                <a:ea typeface="+mj-ea"/>
                <a:cs typeface="+mj-cs"/>
              </a:defRPr>
            </a:lvl1pPr>
            <a:lvl2pPr lvl="1" eaLnBrk="1" hangingPunct="1">
              <a:spcBef>
                <a:spcPts val="0"/>
              </a:spcBef>
              <a:spcAft>
                <a:spcPts val="0"/>
              </a:spcAft>
              <a:buSzPts val="2000"/>
              <a:buNone/>
              <a:defRPr sz="3200">
                <a:solidFill>
                  <a:schemeClr val="bg2"/>
                </a:solidFill>
              </a:defRPr>
            </a:lvl2pPr>
            <a:lvl3pPr lvl="2" eaLnBrk="1" hangingPunct="1">
              <a:spcBef>
                <a:spcPts val="0"/>
              </a:spcBef>
              <a:spcAft>
                <a:spcPts val="0"/>
              </a:spcAft>
              <a:buSzPts val="2000"/>
              <a:buNone/>
              <a:defRPr sz="3200">
                <a:solidFill>
                  <a:schemeClr val="bg2"/>
                </a:solidFill>
              </a:defRPr>
            </a:lvl3pPr>
            <a:lvl4pPr lvl="3" eaLnBrk="1" hangingPunct="1">
              <a:spcBef>
                <a:spcPts val="0"/>
              </a:spcBef>
              <a:spcAft>
                <a:spcPts val="0"/>
              </a:spcAft>
              <a:buSzPts val="2000"/>
              <a:buNone/>
              <a:defRPr sz="3200">
                <a:solidFill>
                  <a:schemeClr val="bg2"/>
                </a:solidFill>
              </a:defRPr>
            </a:lvl4pPr>
            <a:lvl5pPr lvl="4" eaLnBrk="1" hangingPunct="1">
              <a:spcBef>
                <a:spcPts val="0"/>
              </a:spcBef>
              <a:spcAft>
                <a:spcPts val="0"/>
              </a:spcAft>
              <a:buSzPts val="2000"/>
              <a:buNone/>
              <a:defRPr sz="3200">
                <a:solidFill>
                  <a:schemeClr val="bg2"/>
                </a:solidFill>
              </a:defRPr>
            </a:lvl5pPr>
            <a:lvl6pPr marL="457200" lvl="5" fontAlgn="base">
              <a:spcBef>
                <a:spcPts val="0"/>
              </a:spcBef>
              <a:spcAft>
                <a:spcPts val="0"/>
              </a:spcAft>
              <a:buSzPts val="2000"/>
              <a:buNone/>
              <a:defRPr sz="3200">
                <a:solidFill>
                  <a:schemeClr val="bg2"/>
                </a:solidFill>
              </a:defRPr>
            </a:lvl6pPr>
            <a:lvl7pPr marL="914400" lvl="6" fontAlgn="base">
              <a:spcBef>
                <a:spcPts val="0"/>
              </a:spcBef>
              <a:spcAft>
                <a:spcPts val="0"/>
              </a:spcAft>
              <a:buSzPts val="2000"/>
              <a:buNone/>
              <a:defRPr sz="3200">
                <a:solidFill>
                  <a:schemeClr val="bg2"/>
                </a:solidFill>
              </a:defRPr>
            </a:lvl7pPr>
            <a:lvl8pPr marL="1371600" lvl="7" fontAlgn="base">
              <a:spcBef>
                <a:spcPts val="0"/>
              </a:spcBef>
              <a:spcAft>
                <a:spcPts val="0"/>
              </a:spcAft>
              <a:buSzPts val="2000"/>
              <a:buNone/>
              <a:defRPr sz="3200">
                <a:solidFill>
                  <a:schemeClr val="bg2"/>
                </a:solidFill>
              </a:defRPr>
            </a:lvl8pPr>
            <a:lvl9pPr marL="1828800" lvl="8" fontAlgn="base">
              <a:spcBef>
                <a:spcPts val="0"/>
              </a:spcBef>
              <a:spcAft>
                <a:spcPts val="0"/>
              </a:spcAft>
              <a:buSzPts val="2000"/>
              <a:buNone/>
              <a:defRPr sz="3200">
                <a:solidFill>
                  <a:schemeClr val="bg2"/>
                </a:solidFill>
              </a:defRPr>
            </a:lvl9pPr>
          </a:lstStyle>
          <a:p>
            <a:r>
              <a:rPr lang="en-US" cap="all" dirty="0">
                <a:solidFill>
                  <a:srgbClr val="C00000"/>
                </a:solidFill>
                <a:sym typeface="Roboto Slab"/>
              </a:rPr>
              <a:t>Why Use C++?</a:t>
            </a:r>
          </a:p>
        </p:txBody>
      </p:sp>
      <p:pic>
        <p:nvPicPr>
          <p:cNvPr id="2" name="Picture 1">
            <a:extLst>
              <a:ext uri="{FF2B5EF4-FFF2-40B4-BE49-F238E27FC236}">
                <a16:creationId xmlns:a16="http://schemas.microsoft.com/office/drawing/2014/main" id="{4EC4B7CE-2542-6F28-5E7E-32BA2E7AC0A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3" name="Slide Number Placeholder 2">
            <a:extLst>
              <a:ext uri="{FF2B5EF4-FFF2-40B4-BE49-F238E27FC236}">
                <a16:creationId xmlns:a16="http://schemas.microsoft.com/office/drawing/2014/main" id="{1C1BDB4A-DB9A-8AA9-F33A-908DF7DECEE8}"/>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5115009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ChangeArrowheads="1"/>
          </p:cNvSpPr>
          <p:nvPr/>
        </p:nvSpPr>
        <p:spPr bwMode="auto">
          <a:xfrm>
            <a:off x="1757680" y="1676400"/>
            <a:ext cx="8724484"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An </a:t>
            </a:r>
            <a:r>
              <a:rPr lang="en-US" sz="1800" dirty="0">
                <a:solidFill>
                  <a:srgbClr val="FF0000"/>
                </a:solidFill>
                <a:latin typeface="Arial" panose="020B0604020202020204" pitchFamily="34" charset="0"/>
                <a:cs typeface="Arial" panose="020B0604020202020204" pitchFamily="34" charset="0"/>
              </a:rPr>
              <a:t>IDE</a:t>
            </a:r>
            <a:r>
              <a:rPr lang="en-US" sz="1800" dirty="0">
                <a:latin typeface="Arial" panose="020B0604020202020204" pitchFamily="34" charset="0"/>
                <a:cs typeface="Arial" panose="020B0604020202020204" pitchFamily="34" charset="0"/>
              </a:rPr>
              <a:t> (</a:t>
            </a:r>
            <a:r>
              <a:rPr lang="en-US" sz="1800" dirty="0">
                <a:solidFill>
                  <a:srgbClr val="FF0000"/>
                </a:solidFill>
                <a:latin typeface="Arial" panose="020B0604020202020204" pitchFamily="34" charset="0"/>
                <a:cs typeface="Arial" panose="020B0604020202020204" pitchFamily="34" charset="0"/>
              </a:rPr>
              <a:t>Integrated Development Environment</a:t>
            </a:r>
            <a:r>
              <a:rPr lang="en-US" sz="1800" dirty="0">
                <a:latin typeface="Arial" panose="020B0604020202020204" pitchFamily="34" charset="0"/>
                <a:cs typeface="Arial" panose="020B0604020202020204" pitchFamily="34" charset="0"/>
              </a:rPr>
              <a:t>) is used to edit AND compile the code.</a:t>
            </a:r>
          </a:p>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Popular IDE's include </a:t>
            </a:r>
            <a:r>
              <a:rPr lang="en-US" sz="1800" dirty="0">
                <a:solidFill>
                  <a:srgbClr val="FF0000"/>
                </a:solidFill>
                <a:latin typeface="Arial" panose="020B0604020202020204" pitchFamily="34" charset="0"/>
                <a:cs typeface="Arial" panose="020B0604020202020204" pitchFamily="34" charset="0"/>
              </a:rPr>
              <a:t>Code::Blocks</a:t>
            </a:r>
            <a:r>
              <a:rPr lang="en-US" sz="1800" dirty="0">
                <a:latin typeface="Arial" panose="020B0604020202020204" pitchFamily="34" charset="0"/>
                <a:cs typeface="Arial" panose="020B0604020202020204" pitchFamily="34" charset="0"/>
              </a:rPr>
              <a:t>, </a:t>
            </a:r>
            <a:r>
              <a:rPr lang="en-US" sz="1800" dirty="0">
                <a:solidFill>
                  <a:srgbClr val="FF0000"/>
                </a:solidFill>
                <a:latin typeface="Arial" panose="020B0604020202020204" pitchFamily="34" charset="0"/>
                <a:cs typeface="Arial" panose="020B0604020202020204" pitchFamily="34" charset="0"/>
              </a:rPr>
              <a:t>Eclipse</a:t>
            </a:r>
            <a:r>
              <a:rPr lang="en-US" sz="1800" dirty="0">
                <a:latin typeface="Arial" panose="020B0604020202020204" pitchFamily="34" charset="0"/>
                <a:cs typeface="Arial" panose="020B0604020202020204" pitchFamily="34" charset="0"/>
              </a:rPr>
              <a:t>, and </a:t>
            </a:r>
            <a:r>
              <a:rPr lang="en-US" sz="1800" dirty="0">
                <a:solidFill>
                  <a:srgbClr val="FF0000"/>
                </a:solidFill>
                <a:latin typeface="Arial" panose="020B0604020202020204" pitchFamily="34" charset="0"/>
                <a:cs typeface="Arial" panose="020B0604020202020204" pitchFamily="34" charset="0"/>
              </a:rPr>
              <a:t>Visual Studio code</a:t>
            </a:r>
            <a:r>
              <a:rPr lang="en-US" sz="1800" dirty="0">
                <a:latin typeface="Arial" panose="020B0604020202020204" pitchFamily="34" charset="0"/>
                <a:cs typeface="Arial" panose="020B0604020202020204" pitchFamily="34" charset="0"/>
              </a:rPr>
              <a:t>. These are all free, and they can be used to both edit and debug C++ code.</a:t>
            </a:r>
          </a:p>
          <a:p>
            <a:pPr marL="285750" indent="-285750" algn="just" eaLnBrk="1" hangingPunct="1">
              <a:lnSpc>
                <a:spcPct val="15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We will use </a:t>
            </a:r>
            <a:r>
              <a:rPr lang="en-US" sz="1800" dirty="0">
                <a:solidFill>
                  <a:srgbClr val="FF0000"/>
                </a:solidFill>
                <a:latin typeface="Arial" panose="020B0604020202020204" pitchFamily="34" charset="0"/>
                <a:cs typeface="Arial" panose="020B0604020202020204" pitchFamily="34" charset="0"/>
              </a:rPr>
              <a:t>Visual Studio code.</a:t>
            </a:r>
            <a:endParaRPr lang="en-US" sz="1800" dirty="0">
              <a:latin typeface="Arial" panose="020B0604020202020204" pitchFamily="34" charset="0"/>
              <a:cs typeface="Arial" panose="020B0604020202020204" pitchFamily="34" charset="0"/>
            </a:endParaRPr>
          </a:p>
          <a:p>
            <a:pPr marL="285750" indent="-285750" algn="just" eaLnBrk="1" hangingPunct="1">
              <a:lnSpc>
                <a:spcPct val="15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Note: Web-based IDE's can work as well, but functionality is limited.</a:t>
            </a:r>
          </a:p>
          <a:p>
            <a:pPr marL="285750" indent="-285750" algn="just" eaLnBrk="1" hangingPunct="1">
              <a:lnSpc>
                <a:spcPct val="15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4" name="Google Shape;150;p21"/>
          <p:cNvSpPr txBox="1">
            <a:spLocks/>
          </p:cNvSpPr>
          <p:nvPr/>
        </p:nvSpPr>
        <p:spPr>
          <a:xfrm>
            <a:off x="4509700" y="639113"/>
            <a:ext cx="6172200" cy="475651"/>
          </a:xfrm>
          <a:prstGeom prst="rect">
            <a:avLst/>
          </a:prstGeom>
          <a:noFill/>
          <a:ln w="9525">
            <a:noFill/>
            <a:miter lim="800000"/>
            <a:headEnd/>
            <a:tailEnd/>
          </a:ln>
          <a:effectLst/>
        </p:spPr>
        <p:txBody>
          <a:bodyPr spcFirstLastPara="1" vert="horz" wrap="square" lIns="91425" tIns="91425" rIns="91425" bIns="91425" numCol="1" anchor="b" anchorCtr="0" compatLnSpc="1">
            <a:prstTxWarp prst="textNoShape">
              <a:avLst/>
            </a:prstTxWarp>
            <a:noAutofit/>
          </a:bodyPr>
          <a:lstStyle>
            <a:defPPr>
              <a:defRPr lang="ru-RU"/>
            </a:defPPr>
            <a:lvl1pPr lvl="0" eaLnBrk="1" hangingPunct="1">
              <a:spcBef>
                <a:spcPts val="0"/>
              </a:spcBef>
              <a:spcAft>
                <a:spcPts val="0"/>
              </a:spcAft>
              <a:buSzPts val="2000"/>
              <a:buNone/>
              <a:defRPr sz="2400" b="1">
                <a:solidFill>
                  <a:srgbClr val="FF0000"/>
                </a:solidFill>
                <a:latin typeface="+mj-lt"/>
                <a:ea typeface="+mj-ea"/>
                <a:cs typeface="+mj-cs"/>
              </a:defRPr>
            </a:lvl1pPr>
            <a:lvl2pPr lvl="1" eaLnBrk="1" hangingPunct="1">
              <a:spcBef>
                <a:spcPts val="0"/>
              </a:spcBef>
              <a:spcAft>
                <a:spcPts val="0"/>
              </a:spcAft>
              <a:buSzPts val="2000"/>
              <a:buNone/>
              <a:defRPr sz="3200">
                <a:solidFill>
                  <a:schemeClr val="bg2"/>
                </a:solidFill>
              </a:defRPr>
            </a:lvl2pPr>
            <a:lvl3pPr lvl="2" eaLnBrk="1" hangingPunct="1">
              <a:spcBef>
                <a:spcPts val="0"/>
              </a:spcBef>
              <a:spcAft>
                <a:spcPts val="0"/>
              </a:spcAft>
              <a:buSzPts val="2000"/>
              <a:buNone/>
              <a:defRPr sz="3200">
                <a:solidFill>
                  <a:schemeClr val="bg2"/>
                </a:solidFill>
              </a:defRPr>
            </a:lvl3pPr>
            <a:lvl4pPr lvl="3" eaLnBrk="1" hangingPunct="1">
              <a:spcBef>
                <a:spcPts val="0"/>
              </a:spcBef>
              <a:spcAft>
                <a:spcPts val="0"/>
              </a:spcAft>
              <a:buSzPts val="2000"/>
              <a:buNone/>
              <a:defRPr sz="3200">
                <a:solidFill>
                  <a:schemeClr val="bg2"/>
                </a:solidFill>
              </a:defRPr>
            </a:lvl4pPr>
            <a:lvl5pPr lvl="4" eaLnBrk="1" hangingPunct="1">
              <a:spcBef>
                <a:spcPts val="0"/>
              </a:spcBef>
              <a:spcAft>
                <a:spcPts val="0"/>
              </a:spcAft>
              <a:buSzPts val="2000"/>
              <a:buNone/>
              <a:defRPr sz="3200">
                <a:solidFill>
                  <a:schemeClr val="bg2"/>
                </a:solidFill>
              </a:defRPr>
            </a:lvl5pPr>
            <a:lvl6pPr marL="457200" lvl="5" fontAlgn="base">
              <a:spcBef>
                <a:spcPts val="0"/>
              </a:spcBef>
              <a:spcAft>
                <a:spcPts val="0"/>
              </a:spcAft>
              <a:buSzPts val="2000"/>
              <a:buNone/>
              <a:defRPr sz="3200">
                <a:solidFill>
                  <a:schemeClr val="bg2"/>
                </a:solidFill>
              </a:defRPr>
            </a:lvl6pPr>
            <a:lvl7pPr marL="914400" lvl="6" fontAlgn="base">
              <a:spcBef>
                <a:spcPts val="0"/>
              </a:spcBef>
              <a:spcAft>
                <a:spcPts val="0"/>
              </a:spcAft>
              <a:buSzPts val="2000"/>
              <a:buNone/>
              <a:defRPr sz="3200">
                <a:solidFill>
                  <a:schemeClr val="bg2"/>
                </a:solidFill>
              </a:defRPr>
            </a:lvl7pPr>
            <a:lvl8pPr marL="1371600" lvl="7" fontAlgn="base">
              <a:spcBef>
                <a:spcPts val="0"/>
              </a:spcBef>
              <a:spcAft>
                <a:spcPts val="0"/>
              </a:spcAft>
              <a:buSzPts val="2000"/>
              <a:buNone/>
              <a:defRPr sz="3200">
                <a:solidFill>
                  <a:schemeClr val="bg2"/>
                </a:solidFill>
              </a:defRPr>
            </a:lvl8pPr>
            <a:lvl9pPr marL="1828800" lvl="8" fontAlgn="base">
              <a:spcBef>
                <a:spcPts val="0"/>
              </a:spcBef>
              <a:spcAft>
                <a:spcPts val="0"/>
              </a:spcAft>
              <a:buSzPts val="2000"/>
              <a:buNone/>
              <a:defRPr sz="3200">
                <a:solidFill>
                  <a:schemeClr val="bg2"/>
                </a:solidFill>
              </a:defRPr>
            </a:lvl9pPr>
          </a:lstStyle>
          <a:p>
            <a:r>
              <a:rPr lang="en-US" cap="all" dirty="0">
                <a:solidFill>
                  <a:srgbClr val="C00000"/>
                </a:solidFill>
                <a:sym typeface="Roboto Slab"/>
              </a:rPr>
              <a:t>C++ Install IDE</a:t>
            </a:r>
          </a:p>
        </p:txBody>
      </p:sp>
      <p:pic>
        <p:nvPicPr>
          <p:cNvPr id="2" name="Picture 1">
            <a:extLst>
              <a:ext uri="{FF2B5EF4-FFF2-40B4-BE49-F238E27FC236}">
                <a16:creationId xmlns:a16="http://schemas.microsoft.com/office/drawing/2014/main" id="{DA058303-9CFF-B057-CDC7-5A2B327A50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3" name="Slide Number Placeholder 2">
            <a:extLst>
              <a:ext uri="{FF2B5EF4-FFF2-40B4-BE49-F238E27FC236}">
                <a16:creationId xmlns:a16="http://schemas.microsoft.com/office/drawing/2014/main" id="{8BE4B476-3A6C-9135-965B-4C696DCBF73F}"/>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4188987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4114801" y="491035"/>
            <a:ext cx="8520600" cy="572700"/>
          </a:xfrm>
          <a:prstGeom prst="rect">
            <a:avLst/>
          </a:prstGeom>
        </p:spPr>
        <p:txBody>
          <a:bodyPr spcFirstLastPara="1" vert="horz" wrap="square" lIns="91425" tIns="91425" rIns="91425" bIns="91425" numCol="1" rtlCol="0" anchor="t" anchorCtr="0" compatLnSpc="1">
            <a:prstTxWarp prst="textNoShape">
              <a:avLst/>
            </a:prstTxWarp>
            <a:noAutofit/>
          </a:bodyPr>
          <a:lstStyle/>
          <a:p>
            <a:pPr algn="l">
              <a:buSzPts val="990"/>
            </a:pPr>
            <a:r>
              <a:rPr lang="en" sz="2400" b="1" dirty="0">
                <a:solidFill>
                  <a:srgbClr val="C00000"/>
                </a:solidFill>
              </a:rPr>
              <a:t>C++ Program Layout</a:t>
            </a:r>
            <a:endParaRPr sz="2400" b="1" dirty="0">
              <a:solidFill>
                <a:srgbClr val="C00000"/>
              </a:solidFill>
            </a:endParaRPr>
          </a:p>
        </p:txBody>
      </p:sp>
      <p:pic>
        <p:nvPicPr>
          <p:cNvPr id="5" name="Picture 4"/>
          <p:cNvPicPr>
            <a:picLocks noChangeAspect="1"/>
          </p:cNvPicPr>
          <p:nvPr/>
        </p:nvPicPr>
        <p:blipFill>
          <a:blip r:embed="rId3"/>
          <a:stretch>
            <a:fillRect/>
          </a:stretch>
        </p:blipFill>
        <p:spPr>
          <a:xfrm>
            <a:off x="3584834" y="1457922"/>
            <a:ext cx="5022332" cy="4087945"/>
          </a:xfrm>
          <a:prstGeom prst="rect">
            <a:avLst/>
          </a:prstGeom>
        </p:spPr>
      </p:pic>
      <p:sp>
        <p:nvSpPr>
          <p:cNvPr id="10" name="Google Shape;80;p16"/>
          <p:cNvSpPr txBox="1">
            <a:spLocks noGrp="1"/>
          </p:cNvSpPr>
          <p:nvPr>
            <p:ph type="body" idx="1"/>
          </p:nvPr>
        </p:nvSpPr>
        <p:spPr>
          <a:xfrm>
            <a:off x="4114801" y="5693945"/>
            <a:ext cx="3089869" cy="282873"/>
          </a:xfrm>
          <a:prstGeom prst="rect">
            <a:avLst/>
          </a:prstGeom>
        </p:spPr>
        <p:txBody>
          <a:bodyPr spcFirstLastPara="1" vert="horz" wrap="square" lIns="91425" tIns="91425" rIns="91425" bIns="91425" numCol="1" rtlCol="0" anchor="t" anchorCtr="0" compatLnSpc="1">
            <a:prstTxWarp prst="textNoShape">
              <a:avLst/>
            </a:prstTxWarp>
            <a:noAutofit/>
          </a:bodyPr>
          <a:lstStyle/>
          <a:p>
            <a:pPr marL="127318" indent="0">
              <a:lnSpc>
                <a:spcPct val="150000"/>
              </a:lnSpc>
              <a:buClr>
                <a:schemeClr val="dk1"/>
              </a:buClr>
              <a:buSzPts val="1595"/>
              <a:buNone/>
            </a:pPr>
            <a:r>
              <a:rPr lang="en-US" sz="1550" dirty="0">
                <a:solidFill>
                  <a:schemeClr val="dk1"/>
                </a:solidFill>
              </a:rPr>
              <a:t>The Typical C++ Layout</a:t>
            </a:r>
          </a:p>
        </p:txBody>
      </p:sp>
      <p:pic>
        <p:nvPicPr>
          <p:cNvPr id="2" name="Picture 1">
            <a:extLst>
              <a:ext uri="{FF2B5EF4-FFF2-40B4-BE49-F238E27FC236}">
                <a16:creationId xmlns:a16="http://schemas.microsoft.com/office/drawing/2014/main" id="{BC112E71-418B-2CE8-FA7F-5BAE1D422C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3" name="Slide Number Placeholder 2">
            <a:extLst>
              <a:ext uri="{FF2B5EF4-FFF2-40B4-BE49-F238E27FC236}">
                <a16:creationId xmlns:a16="http://schemas.microsoft.com/office/drawing/2014/main" id="{D7EAA9E0-5F91-FCF8-167A-1C6ADCA42D0C}"/>
              </a:ext>
            </a:extLst>
          </p:cNvPr>
          <p:cNvSpPr>
            <a:spLocks noGrp="1"/>
          </p:cNvSpPr>
          <p:nvPr>
            <p:ph type="sldNum" idx="12"/>
          </p:nvPr>
        </p:nvSpPr>
        <p:spPr/>
        <p:txBody>
          <a:bodyPr/>
          <a:lstStyle/>
          <a:p>
            <a:fld id="{00000000-1234-1234-1234-123412341234}" type="slidenum">
              <a:rPr lang="en" smtClean="0"/>
              <a:pPr/>
              <a:t>13</a:t>
            </a:fld>
            <a:endParaRPr lang="en"/>
          </a:p>
        </p:txBody>
      </p:sp>
    </p:spTree>
    <p:extLst>
      <p:ext uri="{BB962C8B-B14F-4D97-AF65-F5344CB8AC3E}">
        <p14:creationId xmlns:p14="http://schemas.microsoft.com/office/powerpoint/2010/main" val="378829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ChangeArrowheads="1"/>
          </p:cNvSpPr>
          <p:nvPr/>
        </p:nvSpPr>
        <p:spPr bwMode="auto">
          <a:xfrm>
            <a:off x="2315223" y="3197865"/>
            <a:ext cx="3495908" cy="2834622"/>
          </a:xfrm>
          <a:prstGeom prst="rect">
            <a:avLst/>
          </a:prstGeom>
          <a:solidFill>
            <a:schemeClr val="bg2">
              <a:lumMod val="10000"/>
              <a:lumOff val="90000"/>
            </a:schemeClr>
          </a:solidFill>
          <a:ln/>
        </p:spPr>
        <p:style>
          <a:lnRef idx="1">
            <a:schemeClr val="accent3"/>
          </a:lnRef>
          <a:fillRef idx="3">
            <a:schemeClr val="accent3"/>
          </a:fillRef>
          <a:effectRef idx="2">
            <a:schemeClr val="accent3"/>
          </a:effectRef>
          <a:fontRef idx="minor">
            <a:schemeClr val="lt1"/>
          </a:fontRef>
        </p:style>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lnSpc>
                <a:spcPct val="90000"/>
              </a:lnSpc>
            </a:pPr>
            <a:r>
              <a:rPr lang="en-US" sz="1800" dirty="0">
                <a:solidFill>
                  <a:srgbClr val="002060"/>
                </a:solidFill>
              </a:rPr>
              <a:t>#include &lt;iostream&gt;</a:t>
            </a:r>
          </a:p>
          <a:p>
            <a:pPr eaLnBrk="1" hangingPunct="1">
              <a:lnSpc>
                <a:spcPct val="90000"/>
              </a:lnSpc>
            </a:pPr>
            <a:br>
              <a:rPr lang="en-US" sz="1800" dirty="0">
                <a:solidFill>
                  <a:srgbClr val="002060"/>
                </a:solidFill>
              </a:rPr>
            </a:br>
            <a:r>
              <a:rPr lang="en-US" sz="1800" dirty="0">
                <a:solidFill>
                  <a:srgbClr val="002060"/>
                </a:solidFill>
              </a:rPr>
              <a:t>using </a:t>
            </a:r>
            <a:r>
              <a:rPr lang="en-US" sz="1800" dirty="0">
                <a:solidFill>
                  <a:srgbClr val="C00000"/>
                </a:solidFill>
              </a:rPr>
              <a:t>namespace</a:t>
            </a:r>
            <a:r>
              <a:rPr lang="en-US" sz="1800" dirty="0">
                <a:solidFill>
                  <a:srgbClr val="002060"/>
                </a:solidFill>
              </a:rPr>
              <a:t> std;</a:t>
            </a:r>
            <a:br>
              <a:rPr lang="en-US" sz="1800" dirty="0">
                <a:solidFill>
                  <a:srgbClr val="002060"/>
                </a:solidFill>
              </a:rPr>
            </a:br>
            <a:br>
              <a:rPr lang="en-US" sz="1800" dirty="0">
                <a:solidFill>
                  <a:srgbClr val="002060"/>
                </a:solidFill>
              </a:rPr>
            </a:br>
            <a:r>
              <a:rPr lang="en-US" sz="1800" dirty="0">
                <a:solidFill>
                  <a:srgbClr val="002060"/>
                </a:solidFill>
              </a:rPr>
              <a:t>int </a:t>
            </a:r>
            <a:r>
              <a:rPr lang="en-US" sz="1800" b="1" dirty="0">
                <a:solidFill>
                  <a:srgbClr val="002060"/>
                </a:solidFill>
              </a:rPr>
              <a:t>main</a:t>
            </a:r>
            <a:r>
              <a:rPr lang="en-US" sz="1800" dirty="0">
                <a:solidFill>
                  <a:srgbClr val="002060"/>
                </a:solidFill>
              </a:rPr>
              <a:t>() </a:t>
            </a:r>
          </a:p>
          <a:p>
            <a:pPr eaLnBrk="1" hangingPunct="1">
              <a:lnSpc>
                <a:spcPct val="90000"/>
              </a:lnSpc>
            </a:pPr>
            <a:r>
              <a:rPr lang="en-US" sz="1800" b="1" dirty="0">
                <a:solidFill>
                  <a:srgbClr val="002060"/>
                </a:solidFill>
              </a:rPr>
              <a:t>{</a:t>
            </a:r>
            <a:br>
              <a:rPr lang="en-US" sz="1800" dirty="0">
                <a:solidFill>
                  <a:srgbClr val="002060"/>
                </a:solidFill>
              </a:rPr>
            </a:br>
            <a:r>
              <a:rPr lang="en-US" sz="1800" dirty="0">
                <a:solidFill>
                  <a:srgbClr val="002060"/>
                </a:solidFill>
              </a:rPr>
              <a:t>  cout &lt;&lt; "Hello World!";</a:t>
            </a:r>
            <a:br>
              <a:rPr lang="en-US" sz="1800" dirty="0">
                <a:solidFill>
                  <a:srgbClr val="002060"/>
                </a:solidFill>
              </a:rPr>
            </a:br>
            <a:r>
              <a:rPr lang="en-US" sz="1800" dirty="0">
                <a:solidFill>
                  <a:srgbClr val="002060"/>
                </a:solidFill>
              </a:rPr>
              <a:t> </a:t>
            </a:r>
          </a:p>
          <a:p>
            <a:pPr eaLnBrk="1" hangingPunct="1">
              <a:lnSpc>
                <a:spcPct val="90000"/>
              </a:lnSpc>
            </a:pPr>
            <a:r>
              <a:rPr lang="en-US" sz="1800" dirty="0">
                <a:solidFill>
                  <a:srgbClr val="002060"/>
                </a:solidFill>
              </a:rPr>
              <a:t> </a:t>
            </a:r>
            <a:r>
              <a:rPr lang="en-US" sz="1800" b="1" dirty="0">
                <a:solidFill>
                  <a:srgbClr val="002060"/>
                </a:solidFill>
              </a:rPr>
              <a:t>return 0</a:t>
            </a:r>
            <a:r>
              <a:rPr lang="en-US" sz="1800" dirty="0">
                <a:solidFill>
                  <a:srgbClr val="002060"/>
                </a:solidFill>
              </a:rPr>
              <a:t>;</a:t>
            </a:r>
          </a:p>
          <a:p>
            <a:pPr eaLnBrk="1" hangingPunct="1">
              <a:lnSpc>
                <a:spcPct val="90000"/>
              </a:lnSpc>
            </a:pPr>
            <a:br>
              <a:rPr lang="en-US" sz="1800" dirty="0">
                <a:solidFill>
                  <a:srgbClr val="002060"/>
                </a:solidFill>
              </a:rPr>
            </a:br>
            <a:r>
              <a:rPr lang="en-US" sz="1800" b="1" dirty="0">
                <a:solidFill>
                  <a:srgbClr val="002060"/>
                </a:solidFill>
              </a:rPr>
              <a:t>}</a:t>
            </a:r>
            <a:r>
              <a:rPr lang="en-US" sz="1800" dirty="0">
                <a:solidFill>
                  <a:srgbClr val="002060"/>
                </a:solidFill>
              </a:rPr>
              <a:t> </a:t>
            </a:r>
            <a:endParaRPr lang="en-US" sz="1800" dirty="0">
              <a:solidFill>
                <a:srgbClr val="002060"/>
              </a:solidFill>
              <a:latin typeface="Arial" panose="020B0604020202020204" pitchFamily="34" charset="0"/>
              <a:cs typeface="Arial" panose="020B0604020202020204" pitchFamily="34" charset="0"/>
            </a:endParaRPr>
          </a:p>
        </p:txBody>
      </p:sp>
      <p:sp>
        <p:nvSpPr>
          <p:cNvPr id="4" name="Google Shape;150;p21"/>
          <p:cNvSpPr txBox="1">
            <a:spLocks/>
          </p:cNvSpPr>
          <p:nvPr/>
        </p:nvSpPr>
        <p:spPr>
          <a:xfrm>
            <a:off x="3595817" y="636612"/>
            <a:ext cx="6438484" cy="475651"/>
          </a:xfrm>
          <a:prstGeom prst="rect">
            <a:avLst/>
          </a:prstGeom>
          <a:noFill/>
          <a:ln w="9525">
            <a:noFill/>
            <a:miter lim="800000"/>
            <a:headEnd/>
            <a:tailEnd/>
          </a:ln>
          <a:effectLst/>
        </p:spPr>
        <p:txBody>
          <a:bodyPr spcFirstLastPara="1" vert="horz" wrap="square" lIns="91425" tIns="91425" rIns="91425" bIns="91425" numCol="1" anchor="b" anchorCtr="0" compatLnSpc="1">
            <a:prstTxWarp prst="textNoShape">
              <a:avLst/>
            </a:prstTxWarp>
            <a:noAutofit/>
          </a:bodyPr>
          <a:lstStyle>
            <a:defPPr>
              <a:defRPr lang="ru-RU"/>
            </a:defPPr>
            <a:lvl1pPr lvl="0" eaLnBrk="1" hangingPunct="1">
              <a:spcBef>
                <a:spcPts val="0"/>
              </a:spcBef>
              <a:spcAft>
                <a:spcPts val="0"/>
              </a:spcAft>
              <a:buSzPts val="2000"/>
              <a:buNone/>
              <a:defRPr sz="2400" b="1">
                <a:solidFill>
                  <a:srgbClr val="FF0000"/>
                </a:solidFill>
                <a:latin typeface="+mj-lt"/>
                <a:ea typeface="+mj-ea"/>
                <a:cs typeface="+mj-cs"/>
              </a:defRPr>
            </a:lvl1pPr>
            <a:lvl2pPr lvl="1" eaLnBrk="1" hangingPunct="1">
              <a:spcBef>
                <a:spcPts val="0"/>
              </a:spcBef>
              <a:spcAft>
                <a:spcPts val="0"/>
              </a:spcAft>
              <a:buSzPts val="2000"/>
              <a:buNone/>
              <a:defRPr sz="3200">
                <a:solidFill>
                  <a:schemeClr val="bg2"/>
                </a:solidFill>
              </a:defRPr>
            </a:lvl2pPr>
            <a:lvl3pPr lvl="2" eaLnBrk="1" hangingPunct="1">
              <a:spcBef>
                <a:spcPts val="0"/>
              </a:spcBef>
              <a:spcAft>
                <a:spcPts val="0"/>
              </a:spcAft>
              <a:buSzPts val="2000"/>
              <a:buNone/>
              <a:defRPr sz="3200">
                <a:solidFill>
                  <a:schemeClr val="bg2"/>
                </a:solidFill>
              </a:defRPr>
            </a:lvl3pPr>
            <a:lvl4pPr lvl="3" eaLnBrk="1" hangingPunct="1">
              <a:spcBef>
                <a:spcPts val="0"/>
              </a:spcBef>
              <a:spcAft>
                <a:spcPts val="0"/>
              </a:spcAft>
              <a:buSzPts val="2000"/>
              <a:buNone/>
              <a:defRPr sz="3200">
                <a:solidFill>
                  <a:schemeClr val="bg2"/>
                </a:solidFill>
              </a:defRPr>
            </a:lvl4pPr>
            <a:lvl5pPr lvl="4" eaLnBrk="1" hangingPunct="1">
              <a:spcBef>
                <a:spcPts val="0"/>
              </a:spcBef>
              <a:spcAft>
                <a:spcPts val="0"/>
              </a:spcAft>
              <a:buSzPts val="2000"/>
              <a:buNone/>
              <a:defRPr sz="3200">
                <a:solidFill>
                  <a:schemeClr val="bg2"/>
                </a:solidFill>
              </a:defRPr>
            </a:lvl5pPr>
            <a:lvl6pPr marL="457200" lvl="5" fontAlgn="base">
              <a:spcBef>
                <a:spcPts val="0"/>
              </a:spcBef>
              <a:spcAft>
                <a:spcPts val="0"/>
              </a:spcAft>
              <a:buSzPts val="2000"/>
              <a:buNone/>
              <a:defRPr sz="3200">
                <a:solidFill>
                  <a:schemeClr val="bg2"/>
                </a:solidFill>
              </a:defRPr>
            </a:lvl6pPr>
            <a:lvl7pPr marL="914400" lvl="6" fontAlgn="base">
              <a:spcBef>
                <a:spcPts val="0"/>
              </a:spcBef>
              <a:spcAft>
                <a:spcPts val="0"/>
              </a:spcAft>
              <a:buSzPts val="2000"/>
              <a:buNone/>
              <a:defRPr sz="3200">
                <a:solidFill>
                  <a:schemeClr val="bg2"/>
                </a:solidFill>
              </a:defRPr>
            </a:lvl7pPr>
            <a:lvl8pPr marL="1371600" lvl="7" fontAlgn="base">
              <a:spcBef>
                <a:spcPts val="0"/>
              </a:spcBef>
              <a:spcAft>
                <a:spcPts val="0"/>
              </a:spcAft>
              <a:buSzPts val="2000"/>
              <a:buNone/>
              <a:defRPr sz="3200">
                <a:solidFill>
                  <a:schemeClr val="bg2"/>
                </a:solidFill>
              </a:defRPr>
            </a:lvl8pPr>
            <a:lvl9pPr marL="1828800" lvl="8" fontAlgn="base">
              <a:spcBef>
                <a:spcPts val="0"/>
              </a:spcBef>
              <a:spcAft>
                <a:spcPts val="0"/>
              </a:spcAft>
              <a:buSzPts val="2000"/>
              <a:buNone/>
              <a:defRPr sz="3200">
                <a:solidFill>
                  <a:schemeClr val="bg2"/>
                </a:solidFill>
              </a:defRPr>
            </a:lvl9pPr>
          </a:lstStyle>
          <a:p>
            <a:r>
              <a:rPr lang="en-US" cap="all" dirty="0">
                <a:solidFill>
                  <a:srgbClr val="C00000"/>
                </a:solidFill>
                <a:sym typeface="Roboto Slab"/>
              </a:rPr>
              <a:t>First Example (live coding)</a:t>
            </a:r>
          </a:p>
        </p:txBody>
      </p:sp>
      <p:sp>
        <p:nvSpPr>
          <p:cNvPr id="6" name="Rectangle 6"/>
          <p:cNvSpPr>
            <a:spLocks noChangeArrowheads="1"/>
          </p:cNvSpPr>
          <p:nvPr/>
        </p:nvSpPr>
        <p:spPr bwMode="auto">
          <a:xfrm>
            <a:off x="1317850" y="1480607"/>
            <a:ext cx="9746390"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Let's create our first </a:t>
            </a:r>
            <a:r>
              <a:rPr lang="en-US" sz="1800" dirty="0">
                <a:solidFill>
                  <a:srgbClr val="FF0000"/>
                </a:solidFill>
                <a:latin typeface="Arial" panose="020B0604020202020204" pitchFamily="34" charset="0"/>
                <a:cs typeface="Arial" panose="020B0604020202020204" pitchFamily="34" charset="0"/>
              </a:rPr>
              <a:t>C++ file</a:t>
            </a:r>
            <a:r>
              <a:rPr lang="en-US" sz="1800" dirty="0">
                <a:latin typeface="Arial" panose="020B0604020202020204" pitchFamily="34" charset="0"/>
                <a:cs typeface="Arial" panose="020B0604020202020204" pitchFamily="34" charset="0"/>
              </a:rPr>
              <a:t>.</a:t>
            </a:r>
          </a:p>
          <a:p>
            <a:pPr marL="285750" indent="-285750" algn="just" eaLnBrk="1" hangingPunct="1">
              <a:lnSpc>
                <a:spcPct val="15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285750" indent="-285750" algn="just" eaLnBrk="1" hangingPunct="1">
              <a:lnSpc>
                <a:spcPct val="150000"/>
              </a:lnSpc>
              <a:buFont typeface="Arial" panose="020B0604020202020204" pitchFamily="34" charset="0"/>
              <a:buChar char="•"/>
            </a:pPr>
            <a:r>
              <a:rPr lang="en-US" sz="1800" dirty="0">
                <a:latin typeface="Arial" panose="020B0604020202020204" pitchFamily="34" charset="0"/>
                <a:cs typeface="Arial" panose="020B0604020202020204" pitchFamily="34" charset="0"/>
              </a:rPr>
              <a:t>Write the following C++ code and save the file as </a:t>
            </a:r>
            <a:r>
              <a:rPr lang="en-US" sz="1800" dirty="0">
                <a:solidFill>
                  <a:srgbClr val="FF0000"/>
                </a:solidFill>
                <a:latin typeface="Arial" panose="020B0604020202020204" pitchFamily="34" charset="0"/>
                <a:cs typeface="Arial" panose="020B0604020202020204" pitchFamily="34" charset="0"/>
              </a:rPr>
              <a:t>myfirstprogram.cpp</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File &gt; Save File as</a:t>
            </a:r>
            <a:r>
              <a:rPr lang="en-US" sz="18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4C1EFB95-DAF9-9E30-B9F7-C6432845398E}"/>
              </a:ext>
            </a:extLst>
          </p:cNvPr>
          <p:cNvPicPr>
            <a:picLocks noChangeAspect="1"/>
          </p:cNvPicPr>
          <p:nvPr/>
        </p:nvPicPr>
        <p:blipFill>
          <a:blip r:embed="rId3"/>
          <a:stretch>
            <a:fillRect/>
          </a:stretch>
        </p:blipFill>
        <p:spPr>
          <a:xfrm>
            <a:off x="6477001" y="3136483"/>
            <a:ext cx="3334215" cy="2896004"/>
          </a:xfrm>
          <a:prstGeom prst="rect">
            <a:avLst/>
          </a:prstGeom>
        </p:spPr>
      </p:pic>
      <p:pic>
        <p:nvPicPr>
          <p:cNvPr id="7" name="Picture 6">
            <a:extLst>
              <a:ext uri="{FF2B5EF4-FFF2-40B4-BE49-F238E27FC236}">
                <a16:creationId xmlns:a16="http://schemas.microsoft.com/office/drawing/2014/main" id="{9DFF402F-E3CA-AC52-8B90-9633BE72C17C}"/>
              </a:ext>
            </a:extLst>
          </p:cNvPr>
          <p:cNvPicPr>
            <a:picLocks noChangeAspect="1"/>
          </p:cNvPicPr>
          <p:nvPr/>
        </p:nvPicPr>
        <p:blipFill>
          <a:blip r:embed="rId4"/>
          <a:srcRect t="37251"/>
          <a:stretch>
            <a:fillRect/>
          </a:stretch>
        </p:blipFill>
        <p:spPr>
          <a:xfrm>
            <a:off x="7069830" y="6168674"/>
            <a:ext cx="1981477" cy="292903"/>
          </a:xfrm>
          <a:prstGeom prst="rect">
            <a:avLst/>
          </a:prstGeom>
        </p:spPr>
      </p:pic>
      <p:pic>
        <p:nvPicPr>
          <p:cNvPr id="2" name="Picture 1">
            <a:extLst>
              <a:ext uri="{FF2B5EF4-FFF2-40B4-BE49-F238E27FC236}">
                <a16:creationId xmlns:a16="http://schemas.microsoft.com/office/drawing/2014/main" id="{2088D977-7319-C9CB-32F2-1E272535DC8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5" name="Slide Number Placeholder 4">
            <a:extLst>
              <a:ext uri="{FF2B5EF4-FFF2-40B4-BE49-F238E27FC236}">
                <a16:creationId xmlns:a16="http://schemas.microsoft.com/office/drawing/2014/main" id="{CB905E8C-9702-4B08-9C66-06CC8A16E6BF}"/>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6815451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4525010" y="22845"/>
            <a:ext cx="6172200" cy="475651"/>
          </a:xfrm>
          <a:prstGeom prst="rect">
            <a:avLst/>
          </a:prstGeom>
          <a:noFill/>
          <a:ln w="9525">
            <a:noFill/>
            <a:miter lim="800000"/>
            <a:headEnd/>
            <a:tailEnd/>
          </a:ln>
          <a:effectLst/>
        </p:spPr>
        <p:txBody>
          <a:bodyPr spcFirstLastPara="1" vert="horz" wrap="square" lIns="91425" tIns="91425" rIns="91425" bIns="91425" numCol="1" anchor="b" anchorCtr="0" compatLnSpc="1">
            <a:prstTxWarp prst="textNoShape">
              <a:avLst/>
            </a:prstTxWarp>
            <a:noAutofit/>
          </a:bodyPr>
          <a:lstStyle>
            <a:defPPr>
              <a:defRPr lang="ru-RU"/>
            </a:defPPr>
            <a:lvl1pPr lvl="0" eaLnBrk="1" hangingPunct="1">
              <a:spcBef>
                <a:spcPts val="0"/>
              </a:spcBef>
              <a:spcAft>
                <a:spcPts val="0"/>
              </a:spcAft>
              <a:buSzPts val="2000"/>
              <a:buNone/>
              <a:defRPr sz="2400" b="1">
                <a:solidFill>
                  <a:srgbClr val="FF0000"/>
                </a:solidFill>
                <a:latin typeface="+mj-lt"/>
                <a:ea typeface="+mj-ea"/>
                <a:cs typeface="+mj-cs"/>
              </a:defRPr>
            </a:lvl1pPr>
            <a:lvl2pPr lvl="1" eaLnBrk="1" hangingPunct="1">
              <a:spcBef>
                <a:spcPts val="0"/>
              </a:spcBef>
              <a:spcAft>
                <a:spcPts val="0"/>
              </a:spcAft>
              <a:buSzPts val="2000"/>
              <a:buNone/>
              <a:defRPr sz="3200">
                <a:solidFill>
                  <a:schemeClr val="bg2"/>
                </a:solidFill>
              </a:defRPr>
            </a:lvl2pPr>
            <a:lvl3pPr lvl="2" eaLnBrk="1" hangingPunct="1">
              <a:spcBef>
                <a:spcPts val="0"/>
              </a:spcBef>
              <a:spcAft>
                <a:spcPts val="0"/>
              </a:spcAft>
              <a:buSzPts val="2000"/>
              <a:buNone/>
              <a:defRPr sz="3200">
                <a:solidFill>
                  <a:schemeClr val="bg2"/>
                </a:solidFill>
              </a:defRPr>
            </a:lvl3pPr>
            <a:lvl4pPr lvl="3" eaLnBrk="1" hangingPunct="1">
              <a:spcBef>
                <a:spcPts val="0"/>
              </a:spcBef>
              <a:spcAft>
                <a:spcPts val="0"/>
              </a:spcAft>
              <a:buSzPts val="2000"/>
              <a:buNone/>
              <a:defRPr sz="3200">
                <a:solidFill>
                  <a:schemeClr val="bg2"/>
                </a:solidFill>
              </a:defRPr>
            </a:lvl4pPr>
            <a:lvl5pPr lvl="4" eaLnBrk="1" hangingPunct="1">
              <a:spcBef>
                <a:spcPts val="0"/>
              </a:spcBef>
              <a:spcAft>
                <a:spcPts val="0"/>
              </a:spcAft>
              <a:buSzPts val="2000"/>
              <a:buNone/>
              <a:defRPr sz="3200">
                <a:solidFill>
                  <a:schemeClr val="bg2"/>
                </a:solidFill>
              </a:defRPr>
            </a:lvl5pPr>
            <a:lvl6pPr marL="457200" lvl="5" fontAlgn="base">
              <a:spcBef>
                <a:spcPts val="0"/>
              </a:spcBef>
              <a:spcAft>
                <a:spcPts val="0"/>
              </a:spcAft>
              <a:buSzPts val="2000"/>
              <a:buNone/>
              <a:defRPr sz="3200">
                <a:solidFill>
                  <a:schemeClr val="bg2"/>
                </a:solidFill>
              </a:defRPr>
            </a:lvl6pPr>
            <a:lvl7pPr marL="914400" lvl="6" fontAlgn="base">
              <a:spcBef>
                <a:spcPts val="0"/>
              </a:spcBef>
              <a:spcAft>
                <a:spcPts val="0"/>
              </a:spcAft>
              <a:buSzPts val="2000"/>
              <a:buNone/>
              <a:defRPr sz="3200">
                <a:solidFill>
                  <a:schemeClr val="bg2"/>
                </a:solidFill>
              </a:defRPr>
            </a:lvl7pPr>
            <a:lvl8pPr marL="1371600" lvl="7" fontAlgn="base">
              <a:spcBef>
                <a:spcPts val="0"/>
              </a:spcBef>
              <a:spcAft>
                <a:spcPts val="0"/>
              </a:spcAft>
              <a:buSzPts val="2000"/>
              <a:buNone/>
              <a:defRPr sz="3200">
                <a:solidFill>
                  <a:schemeClr val="bg2"/>
                </a:solidFill>
              </a:defRPr>
            </a:lvl8pPr>
            <a:lvl9pPr marL="1828800" lvl="8" fontAlgn="base">
              <a:spcBef>
                <a:spcPts val="0"/>
              </a:spcBef>
              <a:spcAft>
                <a:spcPts val="0"/>
              </a:spcAft>
              <a:buSzPts val="2000"/>
              <a:buNone/>
              <a:defRPr sz="3200">
                <a:solidFill>
                  <a:schemeClr val="bg2"/>
                </a:solidFill>
              </a:defRPr>
            </a:lvl9pPr>
          </a:lstStyle>
          <a:p>
            <a:r>
              <a:rPr lang="en-US" cap="all" dirty="0">
                <a:solidFill>
                  <a:srgbClr val="C00000"/>
                </a:solidFill>
                <a:sym typeface="Roboto Slab"/>
              </a:rPr>
              <a:t>Example explained</a:t>
            </a:r>
          </a:p>
        </p:txBody>
      </p:sp>
      <p:sp>
        <p:nvSpPr>
          <p:cNvPr id="6" name="Rectangle 6"/>
          <p:cNvSpPr>
            <a:spLocks noChangeArrowheads="1"/>
          </p:cNvSpPr>
          <p:nvPr/>
        </p:nvSpPr>
        <p:spPr bwMode="auto">
          <a:xfrm>
            <a:off x="334010" y="639113"/>
            <a:ext cx="8382000" cy="668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indent="-285750" algn="just" eaLnBrk="1" hangingPunct="1">
              <a:lnSpc>
                <a:spcPct val="15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Line 1: </a:t>
            </a:r>
            <a:r>
              <a:rPr lang="en-US" sz="1800" dirty="0">
                <a:solidFill>
                  <a:srgbClr val="FF0000"/>
                </a:solidFill>
                <a:latin typeface="Arial" panose="020B0604020202020204" pitchFamily="34" charset="0"/>
                <a:cs typeface="Arial" panose="020B0604020202020204" pitchFamily="34" charset="0"/>
              </a:rPr>
              <a:t>#include &lt;iostream&gt;</a:t>
            </a:r>
            <a:r>
              <a:rPr lang="en-US" sz="1800" dirty="0">
                <a:latin typeface="Arial" panose="020B0604020202020204" pitchFamily="34" charset="0"/>
                <a:cs typeface="Arial" panose="020B0604020202020204" pitchFamily="34" charset="0"/>
              </a:rPr>
              <a:t> is a header file library that lets us work with input and output objects, such as </a:t>
            </a:r>
            <a:r>
              <a:rPr lang="en-US" sz="1800" dirty="0">
                <a:solidFill>
                  <a:srgbClr val="FF0000"/>
                </a:solidFill>
                <a:latin typeface="Arial" panose="020B0604020202020204" pitchFamily="34" charset="0"/>
                <a:cs typeface="Arial" panose="020B0604020202020204" pitchFamily="34" charset="0"/>
              </a:rPr>
              <a:t>cout</a:t>
            </a:r>
            <a:r>
              <a:rPr lang="en-US" sz="1800" dirty="0">
                <a:latin typeface="Arial" panose="020B0604020202020204" pitchFamily="34" charset="0"/>
                <a:cs typeface="Arial" panose="020B0604020202020204" pitchFamily="34" charset="0"/>
              </a:rPr>
              <a:t> (used in line 5). Header files add functionality to C++ programs.</a:t>
            </a:r>
          </a:p>
          <a:p>
            <a:pPr marL="285750" indent="-285750" algn="just" eaLnBrk="1" hangingPunct="1">
              <a:lnSpc>
                <a:spcPct val="15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Line 2: </a:t>
            </a:r>
            <a:r>
              <a:rPr lang="en-US" sz="1800" dirty="0">
                <a:solidFill>
                  <a:srgbClr val="FF0000"/>
                </a:solidFill>
                <a:latin typeface="Arial" panose="020B0604020202020204" pitchFamily="34" charset="0"/>
                <a:cs typeface="Arial" panose="020B0604020202020204" pitchFamily="34" charset="0"/>
              </a:rPr>
              <a:t>using namespace std </a:t>
            </a:r>
            <a:r>
              <a:rPr lang="en-US" sz="1800" dirty="0">
                <a:latin typeface="Arial" panose="020B0604020202020204" pitchFamily="34" charset="0"/>
                <a:cs typeface="Arial" panose="020B0604020202020204" pitchFamily="34" charset="0"/>
              </a:rPr>
              <a:t>means that we can use names for objects and variables from the standard library.</a:t>
            </a:r>
          </a:p>
          <a:p>
            <a:pPr marL="285750" indent="-285750" algn="just" eaLnBrk="1" hangingPunct="1">
              <a:lnSpc>
                <a:spcPct val="15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Line 3:</a:t>
            </a:r>
            <a:r>
              <a:rPr lang="en-US" sz="1800" dirty="0">
                <a:latin typeface="Arial" panose="020B0604020202020204" pitchFamily="34" charset="0"/>
                <a:cs typeface="Arial" panose="020B0604020202020204" pitchFamily="34" charset="0"/>
              </a:rPr>
              <a:t> Another thing that always appear in a C++ program, is </a:t>
            </a:r>
            <a:r>
              <a:rPr lang="en-US" sz="1800" dirty="0">
                <a:solidFill>
                  <a:srgbClr val="FF0000"/>
                </a:solidFill>
                <a:latin typeface="Arial" panose="020B0604020202020204" pitchFamily="34" charset="0"/>
                <a:cs typeface="Arial" panose="020B0604020202020204" pitchFamily="34" charset="0"/>
              </a:rPr>
              <a:t>int main()</a:t>
            </a:r>
            <a:r>
              <a:rPr lang="en-US" sz="1800" dirty="0">
                <a:latin typeface="Arial" panose="020B0604020202020204" pitchFamily="34" charset="0"/>
                <a:cs typeface="Arial" panose="020B0604020202020204" pitchFamily="34" charset="0"/>
              </a:rPr>
              <a:t>. This is called a function. Any code inside its </a:t>
            </a:r>
            <a:r>
              <a:rPr lang="en-US" sz="1800" dirty="0">
                <a:solidFill>
                  <a:srgbClr val="FF0000"/>
                </a:solidFill>
                <a:latin typeface="Arial" panose="020B0604020202020204" pitchFamily="34" charset="0"/>
                <a:cs typeface="Arial" panose="020B0604020202020204" pitchFamily="34" charset="0"/>
              </a:rPr>
              <a:t>curly brackets { } </a:t>
            </a:r>
            <a:r>
              <a:rPr lang="en-US" sz="1800" dirty="0">
                <a:latin typeface="Arial" panose="020B0604020202020204" pitchFamily="34" charset="0"/>
                <a:cs typeface="Arial" panose="020B0604020202020204" pitchFamily="34" charset="0"/>
              </a:rPr>
              <a:t>will be executed.</a:t>
            </a:r>
          </a:p>
          <a:p>
            <a:pPr marL="285750" indent="-285750" algn="just" eaLnBrk="1" hangingPunct="1">
              <a:lnSpc>
                <a:spcPct val="15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Line 4: </a:t>
            </a:r>
            <a:r>
              <a:rPr lang="en-US" sz="1800" dirty="0">
                <a:latin typeface="Arial" panose="020B0604020202020204" pitchFamily="34" charset="0"/>
                <a:cs typeface="Arial" panose="020B0604020202020204" pitchFamily="34" charset="0"/>
              </a:rPr>
              <a:t>Opening </a:t>
            </a:r>
            <a:r>
              <a:rPr lang="en-US" sz="1800" dirty="0">
                <a:solidFill>
                  <a:srgbClr val="FF0000"/>
                </a:solidFill>
                <a:latin typeface="Arial" panose="020B0604020202020204" pitchFamily="34" charset="0"/>
                <a:cs typeface="Arial" panose="020B0604020202020204" pitchFamily="34" charset="0"/>
              </a:rPr>
              <a:t>curly bracket {</a:t>
            </a:r>
            <a:r>
              <a:rPr lang="en-US" sz="1800" dirty="0">
                <a:latin typeface="Arial" panose="020B0604020202020204" pitchFamily="34" charset="0"/>
                <a:cs typeface="Arial" panose="020B0604020202020204" pitchFamily="34" charset="0"/>
              </a:rPr>
              <a:t> to actually start the main function.</a:t>
            </a:r>
          </a:p>
          <a:p>
            <a:pPr marL="285750" indent="-285750" algn="just" eaLnBrk="1" hangingPunct="1">
              <a:lnSpc>
                <a:spcPct val="15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Line 5:</a:t>
            </a:r>
            <a:r>
              <a:rPr lang="en-US" sz="1800" dirty="0">
                <a:latin typeface="Arial" panose="020B0604020202020204" pitchFamily="34" charset="0"/>
                <a:cs typeface="Arial" panose="020B0604020202020204" pitchFamily="34" charset="0"/>
              </a:rPr>
              <a:t> </a:t>
            </a:r>
            <a:r>
              <a:rPr lang="en-US" sz="1800" dirty="0">
                <a:solidFill>
                  <a:srgbClr val="FF0000"/>
                </a:solidFill>
                <a:latin typeface="Arial" panose="020B0604020202020204" pitchFamily="34" charset="0"/>
                <a:cs typeface="Arial" panose="020B0604020202020204" pitchFamily="34" charset="0"/>
              </a:rPr>
              <a:t>cout</a:t>
            </a:r>
            <a:r>
              <a:rPr lang="en-US" sz="1800" dirty="0">
                <a:latin typeface="Arial" panose="020B0604020202020204" pitchFamily="34" charset="0"/>
                <a:cs typeface="Arial" panose="020B0604020202020204" pitchFamily="34" charset="0"/>
              </a:rPr>
              <a:t> (pronounced "</a:t>
            </a:r>
            <a:r>
              <a:rPr lang="en-US" sz="1800" dirty="0">
                <a:solidFill>
                  <a:srgbClr val="FF0000"/>
                </a:solidFill>
                <a:latin typeface="Arial" panose="020B0604020202020204" pitchFamily="34" charset="0"/>
                <a:cs typeface="Arial" panose="020B0604020202020204" pitchFamily="34" charset="0"/>
              </a:rPr>
              <a:t>see-out</a:t>
            </a:r>
            <a:r>
              <a:rPr lang="en-US" sz="1800" dirty="0">
                <a:latin typeface="Arial" panose="020B0604020202020204" pitchFamily="34" charset="0"/>
                <a:cs typeface="Arial" panose="020B0604020202020204" pitchFamily="34" charset="0"/>
              </a:rPr>
              <a:t>") is a function used together with the insertion operator (</a:t>
            </a:r>
            <a:r>
              <a:rPr lang="en-US" sz="1800" dirty="0">
                <a:solidFill>
                  <a:srgbClr val="FF0000"/>
                </a:solidFill>
                <a:latin typeface="Arial" panose="020B0604020202020204" pitchFamily="34" charset="0"/>
                <a:cs typeface="Arial" panose="020B0604020202020204" pitchFamily="34" charset="0"/>
              </a:rPr>
              <a:t>&lt;&lt;</a:t>
            </a:r>
            <a:r>
              <a:rPr lang="en-US" sz="1800" dirty="0">
                <a:latin typeface="Arial" panose="020B0604020202020204" pitchFamily="34" charset="0"/>
                <a:cs typeface="Arial" panose="020B0604020202020204" pitchFamily="34" charset="0"/>
              </a:rPr>
              <a:t>) to output/print text. In our example it will output "Hello World".</a:t>
            </a:r>
          </a:p>
          <a:p>
            <a:pPr marL="285750" indent="-285750" algn="just" eaLnBrk="1" hangingPunct="1">
              <a:lnSpc>
                <a:spcPct val="15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Line 6: </a:t>
            </a:r>
            <a:r>
              <a:rPr lang="en-US" sz="1800" dirty="0">
                <a:solidFill>
                  <a:srgbClr val="FF0000"/>
                </a:solidFill>
                <a:latin typeface="Arial" panose="020B0604020202020204" pitchFamily="34" charset="0"/>
                <a:cs typeface="Arial" panose="020B0604020202020204" pitchFamily="34" charset="0"/>
              </a:rPr>
              <a:t>return 0</a:t>
            </a:r>
            <a:r>
              <a:rPr lang="en-US" sz="1800" dirty="0">
                <a:latin typeface="Arial" panose="020B0604020202020204" pitchFamily="34" charset="0"/>
                <a:cs typeface="Arial" panose="020B0604020202020204" pitchFamily="34" charset="0"/>
              </a:rPr>
              <a:t> ends the main function.</a:t>
            </a:r>
          </a:p>
          <a:p>
            <a:pPr marL="285750" indent="-285750" algn="just" eaLnBrk="1" hangingPunct="1">
              <a:lnSpc>
                <a:spcPct val="15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Line 7: </a:t>
            </a:r>
            <a:r>
              <a:rPr lang="en-US" sz="1800" dirty="0">
                <a:latin typeface="Arial" panose="020B0604020202020204" pitchFamily="34" charset="0"/>
                <a:cs typeface="Arial" panose="020B0604020202020204" pitchFamily="34" charset="0"/>
              </a:rPr>
              <a:t>Do not forget to add the closing </a:t>
            </a:r>
            <a:r>
              <a:rPr lang="en-US" sz="1800" dirty="0">
                <a:solidFill>
                  <a:srgbClr val="FF0000"/>
                </a:solidFill>
                <a:latin typeface="Arial" panose="020B0604020202020204" pitchFamily="34" charset="0"/>
                <a:cs typeface="Arial" panose="020B0604020202020204" pitchFamily="34" charset="0"/>
              </a:rPr>
              <a:t>curly bracket }</a:t>
            </a:r>
            <a:r>
              <a:rPr lang="en-US" sz="1800" dirty="0">
                <a:latin typeface="Arial" panose="020B0604020202020204" pitchFamily="34" charset="0"/>
                <a:cs typeface="Arial" panose="020B0604020202020204" pitchFamily="34" charset="0"/>
              </a:rPr>
              <a:t> to actually end the main function.</a:t>
            </a:r>
          </a:p>
          <a:p>
            <a:pPr marL="285750" indent="-285750" algn="just" eaLnBrk="1" hangingPunct="1">
              <a:lnSpc>
                <a:spcPct val="15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285750" indent="-285750" algn="just" eaLnBrk="1" hangingPunct="1">
              <a:lnSpc>
                <a:spcPct val="150000"/>
              </a:lnSpc>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AB7A59A-FCD2-5012-0CE9-DF9E8E13B690}"/>
              </a:ext>
            </a:extLst>
          </p:cNvPr>
          <p:cNvPicPr>
            <a:picLocks noChangeAspect="1"/>
          </p:cNvPicPr>
          <p:nvPr/>
        </p:nvPicPr>
        <p:blipFill>
          <a:blip r:embed="rId3"/>
          <a:stretch>
            <a:fillRect/>
          </a:stretch>
        </p:blipFill>
        <p:spPr>
          <a:xfrm>
            <a:off x="8881110" y="2026426"/>
            <a:ext cx="3229610" cy="2805148"/>
          </a:xfrm>
          <a:prstGeom prst="rect">
            <a:avLst/>
          </a:prstGeom>
        </p:spPr>
      </p:pic>
      <p:pic>
        <p:nvPicPr>
          <p:cNvPr id="3" name="Picture 2">
            <a:extLst>
              <a:ext uri="{FF2B5EF4-FFF2-40B4-BE49-F238E27FC236}">
                <a16:creationId xmlns:a16="http://schemas.microsoft.com/office/drawing/2014/main" id="{067A8FF7-DBE7-5532-9A5A-5D7FA9CD063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5" name="Slide Number Placeholder 4">
            <a:extLst>
              <a:ext uri="{FF2B5EF4-FFF2-40B4-BE49-F238E27FC236}">
                <a16:creationId xmlns:a16="http://schemas.microsoft.com/office/drawing/2014/main" id="{F83DA99C-89FF-9876-D2BA-54723753ECF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7979575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5151120" y="556805"/>
            <a:ext cx="6362284" cy="475651"/>
          </a:xfrm>
          <a:prstGeom prst="rect">
            <a:avLst/>
          </a:prstGeom>
          <a:noFill/>
          <a:ln w="9525">
            <a:noFill/>
            <a:miter lim="800000"/>
            <a:headEnd/>
            <a:tailEnd/>
          </a:ln>
          <a:effectLst/>
        </p:spPr>
        <p:txBody>
          <a:bodyPr spcFirstLastPara="1" vert="horz" wrap="square" lIns="91425" tIns="91425" rIns="91425" bIns="91425" numCol="1" anchor="b" anchorCtr="0" compatLnSpc="1">
            <a:prstTxWarp prst="textNoShape">
              <a:avLst/>
            </a:prstTxWarp>
            <a:noAutofit/>
          </a:bodyPr>
          <a:lstStyle>
            <a:defPPr>
              <a:defRPr lang="ru-RU"/>
            </a:defPPr>
            <a:lvl1pPr lvl="0" eaLnBrk="1" hangingPunct="1">
              <a:spcBef>
                <a:spcPts val="0"/>
              </a:spcBef>
              <a:spcAft>
                <a:spcPts val="0"/>
              </a:spcAft>
              <a:buSzPts val="2000"/>
              <a:buNone/>
              <a:defRPr sz="2400" b="1">
                <a:solidFill>
                  <a:srgbClr val="FF0000"/>
                </a:solidFill>
                <a:latin typeface="+mj-lt"/>
                <a:ea typeface="+mj-ea"/>
                <a:cs typeface="+mj-cs"/>
              </a:defRPr>
            </a:lvl1pPr>
            <a:lvl2pPr lvl="1" eaLnBrk="1" hangingPunct="1">
              <a:spcBef>
                <a:spcPts val="0"/>
              </a:spcBef>
              <a:spcAft>
                <a:spcPts val="0"/>
              </a:spcAft>
              <a:buSzPts val="2000"/>
              <a:buNone/>
              <a:defRPr sz="3200">
                <a:solidFill>
                  <a:schemeClr val="bg2"/>
                </a:solidFill>
              </a:defRPr>
            </a:lvl2pPr>
            <a:lvl3pPr lvl="2" eaLnBrk="1" hangingPunct="1">
              <a:spcBef>
                <a:spcPts val="0"/>
              </a:spcBef>
              <a:spcAft>
                <a:spcPts val="0"/>
              </a:spcAft>
              <a:buSzPts val="2000"/>
              <a:buNone/>
              <a:defRPr sz="3200">
                <a:solidFill>
                  <a:schemeClr val="bg2"/>
                </a:solidFill>
              </a:defRPr>
            </a:lvl3pPr>
            <a:lvl4pPr lvl="3" eaLnBrk="1" hangingPunct="1">
              <a:spcBef>
                <a:spcPts val="0"/>
              </a:spcBef>
              <a:spcAft>
                <a:spcPts val="0"/>
              </a:spcAft>
              <a:buSzPts val="2000"/>
              <a:buNone/>
              <a:defRPr sz="3200">
                <a:solidFill>
                  <a:schemeClr val="bg2"/>
                </a:solidFill>
              </a:defRPr>
            </a:lvl4pPr>
            <a:lvl5pPr lvl="4" eaLnBrk="1" hangingPunct="1">
              <a:spcBef>
                <a:spcPts val="0"/>
              </a:spcBef>
              <a:spcAft>
                <a:spcPts val="0"/>
              </a:spcAft>
              <a:buSzPts val="2000"/>
              <a:buNone/>
              <a:defRPr sz="3200">
                <a:solidFill>
                  <a:schemeClr val="bg2"/>
                </a:solidFill>
              </a:defRPr>
            </a:lvl5pPr>
            <a:lvl6pPr marL="457200" lvl="5" fontAlgn="base">
              <a:spcBef>
                <a:spcPts val="0"/>
              </a:spcBef>
              <a:spcAft>
                <a:spcPts val="0"/>
              </a:spcAft>
              <a:buSzPts val="2000"/>
              <a:buNone/>
              <a:defRPr sz="3200">
                <a:solidFill>
                  <a:schemeClr val="bg2"/>
                </a:solidFill>
              </a:defRPr>
            </a:lvl6pPr>
            <a:lvl7pPr marL="914400" lvl="6" fontAlgn="base">
              <a:spcBef>
                <a:spcPts val="0"/>
              </a:spcBef>
              <a:spcAft>
                <a:spcPts val="0"/>
              </a:spcAft>
              <a:buSzPts val="2000"/>
              <a:buNone/>
              <a:defRPr sz="3200">
                <a:solidFill>
                  <a:schemeClr val="bg2"/>
                </a:solidFill>
              </a:defRPr>
            </a:lvl7pPr>
            <a:lvl8pPr marL="1371600" lvl="7" fontAlgn="base">
              <a:spcBef>
                <a:spcPts val="0"/>
              </a:spcBef>
              <a:spcAft>
                <a:spcPts val="0"/>
              </a:spcAft>
              <a:buSzPts val="2000"/>
              <a:buNone/>
              <a:defRPr sz="3200">
                <a:solidFill>
                  <a:schemeClr val="bg2"/>
                </a:solidFill>
              </a:defRPr>
            </a:lvl8pPr>
            <a:lvl9pPr marL="1828800" lvl="8" fontAlgn="base">
              <a:spcBef>
                <a:spcPts val="0"/>
              </a:spcBef>
              <a:spcAft>
                <a:spcPts val="0"/>
              </a:spcAft>
              <a:buSzPts val="2000"/>
              <a:buNone/>
              <a:defRPr sz="3200">
                <a:solidFill>
                  <a:schemeClr val="bg2"/>
                </a:solidFill>
              </a:defRPr>
            </a:lvl9pPr>
          </a:lstStyle>
          <a:p>
            <a:r>
              <a:rPr lang="en-US" cap="all" dirty="0">
                <a:solidFill>
                  <a:srgbClr val="C00000"/>
                </a:solidFill>
                <a:sym typeface="Roboto Slab"/>
              </a:rPr>
              <a:t>New Lines</a:t>
            </a:r>
          </a:p>
        </p:txBody>
      </p:sp>
      <p:sp>
        <p:nvSpPr>
          <p:cNvPr id="6" name="Rectangle 6"/>
          <p:cNvSpPr>
            <a:spLocks noChangeArrowheads="1"/>
          </p:cNvSpPr>
          <p:nvPr/>
        </p:nvSpPr>
        <p:spPr bwMode="auto">
          <a:xfrm>
            <a:off x="1734410" y="1705466"/>
            <a:ext cx="81939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indent="-285750" algn="just" eaLnBrk="1" hangingPunct="1">
              <a:lnSpc>
                <a:spcPct val="90000"/>
              </a:lnSpc>
              <a:buFont typeface="Arial" panose="020B0604020202020204" pitchFamily="34" charset="0"/>
              <a:buChar char="•"/>
            </a:pPr>
            <a:r>
              <a:rPr lang="en-US" dirty="0">
                <a:latin typeface="Arial" panose="020B0604020202020204" pitchFamily="34" charset="0"/>
                <a:cs typeface="Arial" panose="020B0604020202020204" pitchFamily="34" charset="0"/>
              </a:rPr>
              <a:t>To insert a new line, you can use the </a:t>
            </a:r>
            <a:r>
              <a:rPr lang="en-US" b="1" dirty="0">
                <a:solidFill>
                  <a:srgbClr val="C00000"/>
                </a:solidFill>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character:</a:t>
            </a:r>
          </a:p>
        </p:txBody>
      </p:sp>
      <p:sp>
        <p:nvSpPr>
          <p:cNvPr id="7" name="Rectangle 6"/>
          <p:cNvSpPr>
            <a:spLocks noChangeArrowheads="1"/>
          </p:cNvSpPr>
          <p:nvPr/>
        </p:nvSpPr>
        <p:spPr bwMode="auto">
          <a:xfrm>
            <a:off x="3048000" y="2306541"/>
            <a:ext cx="5959434" cy="3083921"/>
          </a:xfrm>
          <a:prstGeom prst="rect">
            <a:avLst/>
          </a:prstGeom>
          <a:solidFill>
            <a:schemeClr val="bg2">
              <a:lumMod val="10000"/>
              <a:lumOff val="90000"/>
            </a:schemeClr>
          </a:solidFill>
          <a:ln/>
        </p:spPr>
        <p:style>
          <a:lnRef idx="1">
            <a:schemeClr val="accent3"/>
          </a:lnRef>
          <a:fillRef idx="3">
            <a:schemeClr val="accent3"/>
          </a:fillRef>
          <a:effectRef idx="2">
            <a:schemeClr val="accent3"/>
          </a:effectRef>
          <a:fontRef idx="minor">
            <a:schemeClr val="lt1"/>
          </a:fontRef>
        </p:style>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lnSpc>
                <a:spcPct val="90000"/>
              </a:lnSpc>
            </a:pPr>
            <a:r>
              <a:rPr lang="en-US" sz="1800" dirty="0">
                <a:solidFill>
                  <a:srgbClr val="002060"/>
                </a:solidFill>
              </a:rPr>
              <a:t>#include &lt;iostream&gt;</a:t>
            </a:r>
          </a:p>
          <a:p>
            <a:pPr eaLnBrk="1" hangingPunct="1">
              <a:lnSpc>
                <a:spcPct val="90000"/>
              </a:lnSpc>
            </a:pPr>
            <a:endParaRPr lang="en-US" sz="1800" dirty="0">
              <a:solidFill>
                <a:srgbClr val="002060"/>
              </a:solidFill>
            </a:endParaRPr>
          </a:p>
          <a:p>
            <a:pPr eaLnBrk="1" hangingPunct="1">
              <a:lnSpc>
                <a:spcPct val="90000"/>
              </a:lnSpc>
            </a:pPr>
            <a:r>
              <a:rPr lang="en-US" sz="1800" dirty="0">
                <a:solidFill>
                  <a:srgbClr val="002060"/>
                </a:solidFill>
              </a:rPr>
              <a:t>using namespace std;</a:t>
            </a:r>
          </a:p>
          <a:p>
            <a:pPr eaLnBrk="1" hangingPunct="1">
              <a:lnSpc>
                <a:spcPct val="90000"/>
              </a:lnSpc>
            </a:pPr>
            <a:endParaRPr lang="en-US" sz="1800" dirty="0">
              <a:solidFill>
                <a:srgbClr val="002060"/>
              </a:solidFill>
            </a:endParaRPr>
          </a:p>
          <a:p>
            <a:pPr eaLnBrk="1" hangingPunct="1">
              <a:lnSpc>
                <a:spcPct val="90000"/>
              </a:lnSpc>
            </a:pPr>
            <a:r>
              <a:rPr lang="en-US" sz="1800" dirty="0">
                <a:solidFill>
                  <a:srgbClr val="002060"/>
                </a:solidFill>
              </a:rPr>
              <a:t>int </a:t>
            </a:r>
            <a:r>
              <a:rPr lang="en-US" sz="1800" b="1" dirty="0">
                <a:solidFill>
                  <a:srgbClr val="002060"/>
                </a:solidFill>
              </a:rPr>
              <a:t>main</a:t>
            </a:r>
            <a:r>
              <a:rPr lang="en-US" sz="1800" dirty="0">
                <a:solidFill>
                  <a:srgbClr val="002060"/>
                </a:solidFill>
              </a:rPr>
              <a:t>() </a:t>
            </a:r>
          </a:p>
          <a:p>
            <a:pPr eaLnBrk="1" hangingPunct="1">
              <a:lnSpc>
                <a:spcPct val="90000"/>
              </a:lnSpc>
            </a:pPr>
            <a:r>
              <a:rPr lang="en-US" sz="1800" b="1" dirty="0">
                <a:solidFill>
                  <a:srgbClr val="002060"/>
                </a:solidFill>
              </a:rPr>
              <a:t>{</a:t>
            </a:r>
          </a:p>
          <a:p>
            <a:pPr eaLnBrk="1" hangingPunct="1">
              <a:lnSpc>
                <a:spcPct val="90000"/>
              </a:lnSpc>
            </a:pPr>
            <a:r>
              <a:rPr lang="en-US" sz="1800" dirty="0">
                <a:solidFill>
                  <a:srgbClr val="002060"/>
                </a:solidFill>
              </a:rPr>
              <a:t>  cout &lt;&lt; "Hello World! </a:t>
            </a:r>
            <a:r>
              <a:rPr lang="en-US" sz="1800" b="1" dirty="0">
                <a:solidFill>
                  <a:srgbClr val="C00000"/>
                </a:solidFill>
              </a:rPr>
              <a:t>\n</a:t>
            </a:r>
            <a:r>
              <a:rPr lang="en-US" sz="1800" dirty="0">
                <a:solidFill>
                  <a:srgbClr val="002060"/>
                </a:solidFill>
              </a:rPr>
              <a:t>";</a:t>
            </a:r>
          </a:p>
          <a:p>
            <a:pPr eaLnBrk="1" hangingPunct="1">
              <a:lnSpc>
                <a:spcPct val="90000"/>
              </a:lnSpc>
            </a:pPr>
            <a:endParaRPr lang="en-US" sz="1800" dirty="0">
              <a:solidFill>
                <a:srgbClr val="002060"/>
              </a:solidFill>
            </a:endParaRPr>
          </a:p>
          <a:p>
            <a:pPr eaLnBrk="1" hangingPunct="1">
              <a:lnSpc>
                <a:spcPct val="90000"/>
              </a:lnSpc>
            </a:pPr>
            <a:r>
              <a:rPr lang="en-US" sz="1800" dirty="0">
                <a:solidFill>
                  <a:srgbClr val="002060"/>
                </a:solidFill>
              </a:rPr>
              <a:t>  cout &lt;&lt; "I am learning C++";</a:t>
            </a:r>
          </a:p>
          <a:p>
            <a:pPr eaLnBrk="1" hangingPunct="1">
              <a:lnSpc>
                <a:spcPct val="90000"/>
              </a:lnSpc>
            </a:pPr>
            <a:endParaRPr lang="en-US" sz="1800" dirty="0">
              <a:solidFill>
                <a:srgbClr val="002060"/>
              </a:solidFill>
            </a:endParaRPr>
          </a:p>
          <a:p>
            <a:pPr eaLnBrk="1" hangingPunct="1">
              <a:lnSpc>
                <a:spcPct val="90000"/>
              </a:lnSpc>
            </a:pPr>
            <a:r>
              <a:rPr lang="en-US" sz="1800" dirty="0">
                <a:solidFill>
                  <a:srgbClr val="002060"/>
                </a:solidFill>
              </a:rPr>
              <a:t>  </a:t>
            </a:r>
            <a:r>
              <a:rPr lang="en-US" sz="1800" b="1" dirty="0">
                <a:solidFill>
                  <a:srgbClr val="C00000"/>
                </a:solidFill>
              </a:rPr>
              <a:t>return 0</a:t>
            </a:r>
            <a:r>
              <a:rPr lang="en-US" sz="1800" dirty="0">
                <a:solidFill>
                  <a:srgbClr val="002060"/>
                </a:solidFill>
              </a:rPr>
              <a:t>;</a:t>
            </a:r>
          </a:p>
          <a:p>
            <a:pPr eaLnBrk="1" hangingPunct="1">
              <a:lnSpc>
                <a:spcPct val="90000"/>
              </a:lnSpc>
            </a:pPr>
            <a:r>
              <a:rPr lang="en-US" sz="1800" b="1" dirty="0">
                <a:solidFill>
                  <a:srgbClr val="002060"/>
                </a:solidFill>
              </a:rPr>
              <a:t>} </a:t>
            </a:r>
            <a:endParaRPr lang="en-US" sz="1800" b="1" dirty="0">
              <a:solidFill>
                <a:srgbClr val="002060"/>
              </a:solidFill>
              <a:latin typeface="Arial" panose="020B0604020202020204" pitchFamily="34" charset="0"/>
              <a:cs typeface="Arial" panose="020B0604020202020204" pitchFamily="34" charset="0"/>
            </a:endParaRPr>
          </a:p>
        </p:txBody>
      </p:sp>
      <p:sp>
        <p:nvSpPr>
          <p:cNvPr id="8" name="Rectangle 6"/>
          <p:cNvSpPr>
            <a:spLocks noChangeArrowheads="1"/>
          </p:cNvSpPr>
          <p:nvPr/>
        </p:nvSpPr>
        <p:spPr bwMode="auto">
          <a:xfrm>
            <a:off x="1828800" y="5694037"/>
            <a:ext cx="81939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indent="-285750" algn="just" eaLnBrk="1" hangingPunct="1">
              <a:lnSpc>
                <a:spcPct val="90000"/>
              </a:lnSpc>
              <a:buFont typeface="Arial" panose="020B0604020202020204" pitchFamily="34" charset="0"/>
              <a:buChar char="•"/>
            </a:pPr>
            <a:r>
              <a:rPr lang="en-US" b="1" dirty="0">
                <a:latin typeface="Arial" panose="020B0604020202020204" pitchFamily="34" charset="0"/>
                <a:cs typeface="Arial" panose="020B0604020202020204" pitchFamily="34" charset="0"/>
              </a:rPr>
              <a:t>Tip: </a:t>
            </a:r>
            <a:r>
              <a:rPr lang="en-US" dirty="0">
                <a:latin typeface="Arial" panose="020B0604020202020204" pitchFamily="34" charset="0"/>
                <a:cs typeface="Arial" panose="020B0604020202020204" pitchFamily="34" charset="0"/>
              </a:rPr>
              <a:t>Two </a:t>
            </a:r>
            <a:r>
              <a:rPr lang="en-US" b="1" dirty="0">
                <a:solidFill>
                  <a:srgbClr val="C00000"/>
                </a:solidFill>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characters after each other will create a blank line</a:t>
            </a:r>
          </a:p>
        </p:txBody>
      </p:sp>
      <p:pic>
        <p:nvPicPr>
          <p:cNvPr id="2" name="Picture 1">
            <a:extLst>
              <a:ext uri="{FF2B5EF4-FFF2-40B4-BE49-F238E27FC236}">
                <a16:creationId xmlns:a16="http://schemas.microsoft.com/office/drawing/2014/main" id="{11BF64A3-BFA2-57E0-E8E3-E8B3955DC86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3" name="Slide Number Placeholder 2">
            <a:extLst>
              <a:ext uri="{FF2B5EF4-FFF2-40B4-BE49-F238E27FC236}">
                <a16:creationId xmlns:a16="http://schemas.microsoft.com/office/drawing/2014/main" id="{0DFB02DC-E236-9463-FECD-AF420BC17848}"/>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3184868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348330" y="1018525"/>
            <a:ext cx="8193974"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indent="-285750" algn="just" eaLnBrk="1" hangingPunct="1">
              <a:lnSpc>
                <a:spcPct val="90000"/>
              </a:lnSpc>
              <a:buFont typeface="Arial" panose="020B0604020202020204" pitchFamily="34" charset="0"/>
              <a:buChar char="•"/>
            </a:pPr>
            <a:r>
              <a:rPr lang="en-US" sz="1800" dirty="0">
                <a:latin typeface="Arial" panose="020B0604020202020204" pitchFamily="34" charset="0"/>
                <a:cs typeface="Arial" panose="020B0604020202020204" pitchFamily="34" charset="0"/>
              </a:rPr>
              <a:t>Another way to insert a new line, is with the </a:t>
            </a:r>
            <a:r>
              <a:rPr lang="en-US" sz="1800" dirty="0" err="1">
                <a:solidFill>
                  <a:srgbClr val="FF0000"/>
                </a:solidFill>
                <a:latin typeface="Arial" panose="020B0604020202020204" pitchFamily="34" charset="0"/>
                <a:cs typeface="Arial" panose="020B0604020202020204" pitchFamily="34" charset="0"/>
              </a:rPr>
              <a:t>endl</a:t>
            </a:r>
            <a:r>
              <a:rPr lang="en-US" sz="1800" dirty="0">
                <a:latin typeface="Arial" panose="020B0604020202020204" pitchFamily="34" charset="0"/>
                <a:cs typeface="Arial" panose="020B0604020202020204" pitchFamily="34" charset="0"/>
              </a:rPr>
              <a:t> manipulator:</a:t>
            </a:r>
          </a:p>
        </p:txBody>
      </p:sp>
      <p:sp>
        <p:nvSpPr>
          <p:cNvPr id="8" name="Rectangle 6"/>
          <p:cNvSpPr>
            <a:spLocks noChangeArrowheads="1"/>
          </p:cNvSpPr>
          <p:nvPr/>
        </p:nvSpPr>
        <p:spPr bwMode="auto">
          <a:xfrm>
            <a:off x="1236570" y="4273307"/>
            <a:ext cx="8193974"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indent="-285750" algn="just" eaLnBrk="1" hangingPunct="1">
              <a:lnSpc>
                <a:spcPct val="90000"/>
              </a:lnSpc>
              <a:buFont typeface="Arial" panose="020B0604020202020204" pitchFamily="34" charset="0"/>
              <a:buChar char="•"/>
            </a:pPr>
            <a:r>
              <a:rPr lang="en-US" sz="1800" b="1" dirty="0">
                <a:latin typeface="Arial" panose="020B0604020202020204" pitchFamily="34" charset="0"/>
                <a:cs typeface="Arial" panose="020B0604020202020204" pitchFamily="34" charset="0"/>
              </a:rPr>
              <a:t>Examples of other valid escape sequences are:</a:t>
            </a:r>
            <a:endParaRPr lang="en-US" sz="18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2649989" y="4576203"/>
            <a:ext cx="6352844" cy="1950083"/>
          </a:xfrm>
          <a:prstGeom prst="rect">
            <a:avLst/>
          </a:prstGeom>
        </p:spPr>
      </p:pic>
      <p:sp>
        <p:nvSpPr>
          <p:cNvPr id="9" name="Google Shape;150;p21"/>
          <p:cNvSpPr txBox="1">
            <a:spLocks/>
          </p:cNvSpPr>
          <p:nvPr/>
        </p:nvSpPr>
        <p:spPr>
          <a:xfrm>
            <a:off x="5161280" y="542874"/>
            <a:ext cx="6362284" cy="475651"/>
          </a:xfrm>
          <a:prstGeom prst="rect">
            <a:avLst/>
          </a:prstGeom>
          <a:noFill/>
          <a:ln w="9525">
            <a:noFill/>
            <a:miter lim="800000"/>
            <a:headEnd/>
            <a:tailEnd/>
          </a:ln>
          <a:effectLst/>
        </p:spPr>
        <p:txBody>
          <a:bodyPr spcFirstLastPara="1" vert="horz" wrap="square" lIns="91425" tIns="91425" rIns="91425" bIns="91425" numCol="1" anchor="b" anchorCtr="0" compatLnSpc="1">
            <a:prstTxWarp prst="textNoShape">
              <a:avLst/>
            </a:prstTxWarp>
            <a:noAutofit/>
          </a:bodyPr>
          <a:lstStyle>
            <a:defPPr>
              <a:defRPr lang="ru-RU"/>
            </a:defPPr>
            <a:lvl1pPr lvl="0" eaLnBrk="1" hangingPunct="1">
              <a:spcBef>
                <a:spcPts val="0"/>
              </a:spcBef>
              <a:spcAft>
                <a:spcPts val="0"/>
              </a:spcAft>
              <a:buSzPts val="2000"/>
              <a:buNone/>
              <a:defRPr sz="2400" b="1">
                <a:solidFill>
                  <a:srgbClr val="FF0000"/>
                </a:solidFill>
                <a:latin typeface="+mj-lt"/>
                <a:ea typeface="+mj-ea"/>
                <a:cs typeface="+mj-cs"/>
              </a:defRPr>
            </a:lvl1pPr>
            <a:lvl2pPr lvl="1" eaLnBrk="1" hangingPunct="1">
              <a:spcBef>
                <a:spcPts val="0"/>
              </a:spcBef>
              <a:spcAft>
                <a:spcPts val="0"/>
              </a:spcAft>
              <a:buSzPts val="2000"/>
              <a:buNone/>
              <a:defRPr sz="3200">
                <a:solidFill>
                  <a:schemeClr val="bg2"/>
                </a:solidFill>
              </a:defRPr>
            </a:lvl2pPr>
            <a:lvl3pPr lvl="2" eaLnBrk="1" hangingPunct="1">
              <a:spcBef>
                <a:spcPts val="0"/>
              </a:spcBef>
              <a:spcAft>
                <a:spcPts val="0"/>
              </a:spcAft>
              <a:buSzPts val="2000"/>
              <a:buNone/>
              <a:defRPr sz="3200">
                <a:solidFill>
                  <a:schemeClr val="bg2"/>
                </a:solidFill>
              </a:defRPr>
            </a:lvl3pPr>
            <a:lvl4pPr lvl="3" eaLnBrk="1" hangingPunct="1">
              <a:spcBef>
                <a:spcPts val="0"/>
              </a:spcBef>
              <a:spcAft>
                <a:spcPts val="0"/>
              </a:spcAft>
              <a:buSzPts val="2000"/>
              <a:buNone/>
              <a:defRPr sz="3200">
                <a:solidFill>
                  <a:schemeClr val="bg2"/>
                </a:solidFill>
              </a:defRPr>
            </a:lvl4pPr>
            <a:lvl5pPr lvl="4" eaLnBrk="1" hangingPunct="1">
              <a:spcBef>
                <a:spcPts val="0"/>
              </a:spcBef>
              <a:spcAft>
                <a:spcPts val="0"/>
              </a:spcAft>
              <a:buSzPts val="2000"/>
              <a:buNone/>
              <a:defRPr sz="3200">
                <a:solidFill>
                  <a:schemeClr val="bg2"/>
                </a:solidFill>
              </a:defRPr>
            </a:lvl5pPr>
            <a:lvl6pPr marL="457200" lvl="5" fontAlgn="base">
              <a:spcBef>
                <a:spcPts val="0"/>
              </a:spcBef>
              <a:spcAft>
                <a:spcPts val="0"/>
              </a:spcAft>
              <a:buSzPts val="2000"/>
              <a:buNone/>
              <a:defRPr sz="3200">
                <a:solidFill>
                  <a:schemeClr val="bg2"/>
                </a:solidFill>
              </a:defRPr>
            </a:lvl6pPr>
            <a:lvl7pPr marL="914400" lvl="6" fontAlgn="base">
              <a:spcBef>
                <a:spcPts val="0"/>
              </a:spcBef>
              <a:spcAft>
                <a:spcPts val="0"/>
              </a:spcAft>
              <a:buSzPts val="2000"/>
              <a:buNone/>
              <a:defRPr sz="3200">
                <a:solidFill>
                  <a:schemeClr val="bg2"/>
                </a:solidFill>
              </a:defRPr>
            </a:lvl7pPr>
            <a:lvl8pPr marL="1371600" lvl="7" fontAlgn="base">
              <a:spcBef>
                <a:spcPts val="0"/>
              </a:spcBef>
              <a:spcAft>
                <a:spcPts val="0"/>
              </a:spcAft>
              <a:buSzPts val="2000"/>
              <a:buNone/>
              <a:defRPr sz="3200">
                <a:solidFill>
                  <a:schemeClr val="bg2"/>
                </a:solidFill>
              </a:defRPr>
            </a:lvl8pPr>
            <a:lvl9pPr marL="1828800" lvl="8" fontAlgn="base">
              <a:spcBef>
                <a:spcPts val="0"/>
              </a:spcBef>
              <a:spcAft>
                <a:spcPts val="0"/>
              </a:spcAft>
              <a:buSzPts val="2000"/>
              <a:buNone/>
              <a:defRPr sz="3200">
                <a:solidFill>
                  <a:schemeClr val="bg2"/>
                </a:solidFill>
              </a:defRPr>
            </a:lvl9pPr>
          </a:lstStyle>
          <a:p>
            <a:r>
              <a:rPr lang="en-US" cap="all" dirty="0">
                <a:solidFill>
                  <a:srgbClr val="C00000"/>
                </a:solidFill>
                <a:sym typeface="Roboto Slab"/>
              </a:rPr>
              <a:t>New Lines</a:t>
            </a:r>
          </a:p>
        </p:txBody>
      </p:sp>
      <p:sp>
        <p:nvSpPr>
          <p:cNvPr id="3" name="Rectangle 2">
            <a:extLst>
              <a:ext uri="{FF2B5EF4-FFF2-40B4-BE49-F238E27FC236}">
                <a16:creationId xmlns:a16="http://schemas.microsoft.com/office/drawing/2014/main" id="{EF50428B-B265-AF3B-F2E6-554AB958DFD5}"/>
              </a:ext>
            </a:extLst>
          </p:cNvPr>
          <p:cNvSpPr>
            <a:spLocks noChangeArrowheads="1"/>
          </p:cNvSpPr>
          <p:nvPr/>
        </p:nvSpPr>
        <p:spPr bwMode="auto">
          <a:xfrm>
            <a:off x="2769079" y="1446364"/>
            <a:ext cx="5959434" cy="2613023"/>
          </a:xfrm>
          <a:prstGeom prst="rect">
            <a:avLst/>
          </a:prstGeom>
          <a:solidFill>
            <a:schemeClr val="bg2">
              <a:lumMod val="10000"/>
              <a:lumOff val="90000"/>
            </a:schemeClr>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lnSpc>
                <a:spcPct val="90000"/>
              </a:lnSpc>
            </a:pPr>
            <a:r>
              <a:rPr lang="en-US" sz="1800" dirty="0">
                <a:solidFill>
                  <a:srgbClr val="002060"/>
                </a:solidFill>
              </a:rPr>
              <a:t>#include &lt;iostream&gt;</a:t>
            </a:r>
          </a:p>
          <a:p>
            <a:pPr eaLnBrk="1" hangingPunct="1">
              <a:lnSpc>
                <a:spcPct val="90000"/>
              </a:lnSpc>
            </a:pPr>
            <a:endParaRPr lang="en-US" sz="1200" dirty="0">
              <a:solidFill>
                <a:srgbClr val="002060"/>
              </a:solidFill>
            </a:endParaRPr>
          </a:p>
          <a:p>
            <a:pPr eaLnBrk="1" hangingPunct="1">
              <a:lnSpc>
                <a:spcPct val="90000"/>
              </a:lnSpc>
            </a:pPr>
            <a:r>
              <a:rPr lang="en-US" sz="1800" dirty="0">
                <a:solidFill>
                  <a:srgbClr val="002060"/>
                </a:solidFill>
              </a:rPr>
              <a:t>using namespace std;</a:t>
            </a:r>
          </a:p>
          <a:p>
            <a:pPr eaLnBrk="1" hangingPunct="1">
              <a:lnSpc>
                <a:spcPct val="90000"/>
              </a:lnSpc>
            </a:pPr>
            <a:endParaRPr lang="en-US" sz="1200" dirty="0">
              <a:solidFill>
                <a:srgbClr val="002060"/>
              </a:solidFill>
            </a:endParaRPr>
          </a:p>
          <a:p>
            <a:pPr eaLnBrk="1" hangingPunct="1">
              <a:lnSpc>
                <a:spcPct val="90000"/>
              </a:lnSpc>
            </a:pPr>
            <a:r>
              <a:rPr lang="en-US" sz="1800" dirty="0">
                <a:solidFill>
                  <a:srgbClr val="002060"/>
                </a:solidFill>
              </a:rPr>
              <a:t>int </a:t>
            </a:r>
            <a:r>
              <a:rPr lang="en-US" sz="1800" b="1" dirty="0">
                <a:solidFill>
                  <a:srgbClr val="002060"/>
                </a:solidFill>
              </a:rPr>
              <a:t>main</a:t>
            </a:r>
            <a:r>
              <a:rPr lang="en-US" sz="1800" dirty="0">
                <a:solidFill>
                  <a:srgbClr val="002060"/>
                </a:solidFill>
              </a:rPr>
              <a:t>() </a:t>
            </a:r>
          </a:p>
          <a:p>
            <a:pPr eaLnBrk="1" hangingPunct="1">
              <a:lnSpc>
                <a:spcPct val="90000"/>
              </a:lnSpc>
            </a:pPr>
            <a:r>
              <a:rPr lang="en-US" sz="1800" b="1" dirty="0">
                <a:solidFill>
                  <a:srgbClr val="002060"/>
                </a:solidFill>
              </a:rPr>
              <a:t>{</a:t>
            </a:r>
          </a:p>
          <a:p>
            <a:pPr eaLnBrk="1" hangingPunct="1">
              <a:lnSpc>
                <a:spcPct val="90000"/>
              </a:lnSpc>
            </a:pPr>
            <a:r>
              <a:rPr lang="en-US" sz="1800" dirty="0">
                <a:solidFill>
                  <a:srgbClr val="002060"/>
                </a:solidFill>
              </a:rPr>
              <a:t>  cout &lt;&lt; "Hello World! "</a:t>
            </a:r>
            <a:r>
              <a:rPr lang="en-US" sz="1800" dirty="0"/>
              <a:t>&lt;&lt; </a:t>
            </a:r>
            <a:r>
              <a:rPr lang="en-US" sz="1800" b="1" dirty="0" err="1">
                <a:solidFill>
                  <a:srgbClr val="C00000"/>
                </a:solidFill>
              </a:rPr>
              <a:t>endl</a:t>
            </a:r>
            <a:r>
              <a:rPr lang="en-US" sz="1800" dirty="0"/>
              <a:t>;</a:t>
            </a:r>
            <a:endParaRPr lang="en-US" sz="1800" dirty="0">
              <a:solidFill>
                <a:srgbClr val="002060"/>
              </a:solidFill>
            </a:endParaRPr>
          </a:p>
          <a:p>
            <a:pPr eaLnBrk="1" hangingPunct="1">
              <a:lnSpc>
                <a:spcPct val="90000"/>
              </a:lnSpc>
            </a:pPr>
            <a:r>
              <a:rPr lang="en-US" sz="1800" dirty="0">
                <a:solidFill>
                  <a:srgbClr val="002060"/>
                </a:solidFill>
              </a:rPr>
              <a:t>  cout &lt;&lt; "I am learning C++";</a:t>
            </a:r>
          </a:p>
          <a:p>
            <a:pPr eaLnBrk="1" hangingPunct="1">
              <a:lnSpc>
                <a:spcPct val="90000"/>
              </a:lnSpc>
            </a:pPr>
            <a:endParaRPr lang="en-US" sz="1400" dirty="0">
              <a:solidFill>
                <a:srgbClr val="002060"/>
              </a:solidFill>
            </a:endParaRPr>
          </a:p>
          <a:p>
            <a:pPr eaLnBrk="1" hangingPunct="1">
              <a:lnSpc>
                <a:spcPct val="90000"/>
              </a:lnSpc>
            </a:pPr>
            <a:r>
              <a:rPr lang="en-US" sz="1800" dirty="0">
                <a:solidFill>
                  <a:srgbClr val="002060"/>
                </a:solidFill>
              </a:rPr>
              <a:t>  </a:t>
            </a:r>
            <a:r>
              <a:rPr lang="en-US" sz="1800" b="1" dirty="0">
                <a:solidFill>
                  <a:srgbClr val="C00000"/>
                </a:solidFill>
              </a:rPr>
              <a:t>return 0</a:t>
            </a:r>
            <a:r>
              <a:rPr lang="en-US" sz="1800" dirty="0">
                <a:solidFill>
                  <a:srgbClr val="002060"/>
                </a:solidFill>
              </a:rPr>
              <a:t>;</a:t>
            </a:r>
          </a:p>
          <a:p>
            <a:pPr eaLnBrk="1" hangingPunct="1">
              <a:lnSpc>
                <a:spcPct val="90000"/>
              </a:lnSpc>
            </a:pPr>
            <a:r>
              <a:rPr lang="en-US" sz="1800" b="1" dirty="0">
                <a:solidFill>
                  <a:srgbClr val="002060"/>
                </a:solidFill>
              </a:rPr>
              <a:t>} </a:t>
            </a:r>
            <a:endParaRPr lang="en-US" sz="1800" b="1" dirty="0">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E1E9A97-D593-4527-9611-B8FA07953D7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5" name="Slide Number Placeholder 4">
            <a:extLst>
              <a:ext uri="{FF2B5EF4-FFF2-40B4-BE49-F238E27FC236}">
                <a16:creationId xmlns:a16="http://schemas.microsoft.com/office/drawing/2014/main" id="{BD5E76EF-2230-A448-744E-57BCDEBE926E}"/>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81476672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4694976" y="542874"/>
            <a:ext cx="6554268" cy="475651"/>
          </a:xfrm>
          <a:prstGeom prst="rect">
            <a:avLst/>
          </a:prstGeom>
          <a:noFill/>
          <a:ln w="9525">
            <a:noFill/>
            <a:miter lim="800000"/>
            <a:headEnd/>
            <a:tailEnd/>
          </a:ln>
          <a:effectLst/>
        </p:spPr>
        <p:txBody>
          <a:bodyPr spcFirstLastPara="1" vert="horz" wrap="square" lIns="91425" tIns="91425" rIns="91425" bIns="91425" numCol="1" anchor="b" anchorCtr="0" compatLnSpc="1">
            <a:prstTxWarp prst="textNoShape">
              <a:avLst/>
            </a:prstTxWarp>
            <a:noAutofit/>
          </a:bodyPr>
          <a:lstStyle>
            <a:defPPr>
              <a:defRPr lang="ru-RU"/>
            </a:defPPr>
            <a:lvl1pPr lvl="0" eaLnBrk="1" hangingPunct="1">
              <a:spcBef>
                <a:spcPts val="0"/>
              </a:spcBef>
              <a:spcAft>
                <a:spcPts val="0"/>
              </a:spcAft>
              <a:buSzPts val="2000"/>
              <a:buNone/>
              <a:defRPr sz="2400" b="1">
                <a:solidFill>
                  <a:srgbClr val="FF0000"/>
                </a:solidFill>
                <a:latin typeface="+mj-lt"/>
                <a:ea typeface="+mj-ea"/>
                <a:cs typeface="+mj-cs"/>
              </a:defRPr>
            </a:lvl1pPr>
            <a:lvl2pPr lvl="1" eaLnBrk="1" hangingPunct="1">
              <a:spcBef>
                <a:spcPts val="0"/>
              </a:spcBef>
              <a:spcAft>
                <a:spcPts val="0"/>
              </a:spcAft>
              <a:buSzPts val="2000"/>
              <a:buNone/>
              <a:defRPr sz="3200">
                <a:solidFill>
                  <a:schemeClr val="bg2"/>
                </a:solidFill>
              </a:defRPr>
            </a:lvl2pPr>
            <a:lvl3pPr lvl="2" eaLnBrk="1" hangingPunct="1">
              <a:spcBef>
                <a:spcPts val="0"/>
              </a:spcBef>
              <a:spcAft>
                <a:spcPts val="0"/>
              </a:spcAft>
              <a:buSzPts val="2000"/>
              <a:buNone/>
              <a:defRPr sz="3200">
                <a:solidFill>
                  <a:schemeClr val="bg2"/>
                </a:solidFill>
              </a:defRPr>
            </a:lvl3pPr>
            <a:lvl4pPr lvl="3" eaLnBrk="1" hangingPunct="1">
              <a:spcBef>
                <a:spcPts val="0"/>
              </a:spcBef>
              <a:spcAft>
                <a:spcPts val="0"/>
              </a:spcAft>
              <a:buSzPts val="2000"/>
              <a:buNone/>
              <a:defRPr sz="3200">
                <a:solidFill>
                  <a:schemeClr val="bg2"/>
                </a:solidFill>
              </a:defRPr>
            </a:lvl4pPr>
            <a:lvl5pPr lvl="4" eaLnBrk="1" hangingPunct="1">
              <a:spcBef>
                <a:spcPts val="0"/>
              </a:spcBef>
              <a:spcAft>
                <a:spcPts val="0"/>
              </a:spcAft>
              <a:buSzPts val="2000"/>
              <a:buNone/>
              <a:defRPr sz="3200">
                <a:solidFill>
                  <a:schemeClr val="bg2"/>
                </a:solidFill>
              </a:defRPr>
            </a:lvl5pPr>
            <a:lvl6pPr marL="457200" lvl="5" fontAlgn="base">
              <a:spcBef>
                <a:spcPts val="0"/>
              </a:spcBef>
              <a:spcAft>
                <a:spcPts val="0"/>
              </a:spcAft>
              <a:buSzPts val="2000"/>
              <a:buNone/>
              <a:defRPr sz="3200">
                <a:solidFill>
                  <a:schemeClr val="bg2"/>
                </a:solidFill>
              </a:defRPr>
            </a:lvl6pPr>
            <a:lvl7pPr marL="914400" lvl="6" fontAlgn="base">
              <a:spcBef>
                <a:spcPts val="0"/>
              </a:spcBef>
              <a:spcAft>
                <a:spcPts val="0"/>
              </a:spcAft>
              <a:buSzPts val="2000"/>
              <a:buNone/>
              <a:defRPr sz="3200">
                <a:solidFill>
                  <a:schemeClr val="bg2"/>
                </a:solidFill>
              </a:defRPr>
            </a:lvl7pPr>
            <a:lvl8pPr marL="1371600" lvl="7" fontAlgn="base">
              <a:spcBef>
                <a:spcPts val="0"/>
              </a:spcBef>
              <a:spcAft>
                <a:spcPts val="0"/>
              </a:spcAft>
              <a:buSzPts val="2000"/>
              <a:buNone/>
              <a:defRPr sz="3200">
                <a:solidFill>
                  <a:schemeClr val="bg2"/>
                </a:solidFill>
              </a:defRPr>
            </a:lvl8pPr>
            <a:lvl9pPr marL="1828800" lvl="8" fontAlgn="base">
              <a:spcBef>
                <a:spcPts val="0"/>
              </a:spcBef>
              <a:spcAft>
                <a:spcPts val="0"/>
              </a:spcAft>
              <a:buSzPts val="2000"/>
              <a:buNone/>
              <a:defRPr sz="3200">
                <a:solidFill>
                  <a:schemeClr val="bg2"/>
                </a:solidFill>
              </a:defRPr>
            </a:lvl9pPr>
          </a:lstStyle>
          <a:p>
            <a:r>
              <a:rPr lang="en-US" cap="all" dirty="0">
                <a:solidFill>
                  <a:srgbClr val="C00000"/>
                </a:solidFill>
              </a:rPr>
              <a:t>C++ Comments</a:t>
            </a:r>
          </a:p>
        </p:txBody>
      </p:sp>
      <p:sp>
        <p:nvSpPr>
          <p:cNvPr id="6" name="Rectangle 6"/>
          <p:cNvSpPr>
            <a:spLocks noChangeArrowheads="1"/>
          </p:cNvSpPr>
          <p:nvPr/>
        </p:nvSpPr>
        <p:spPr bwMode="auto">
          <a:xfrm>
            <a:off x="894080" y="1516518"/>
            <a:ext cx="989584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indent="-285750" algn="just" eaLnBrk="1" hangingPunct="1">
              <a:lnSpc>
                <a:spcPct val="150000"/>
              </a:lnSpc>
              <a:buFont typeface="Arial" panose="020B0604020202020204" pitchFamily="34" charset="0"/>
              <a:buChar char="•"/>
            </a:pPr>
            <a:r>
              <a:rPr lang="en-US" dirty="0"/>
              <a:t>Comments can be used to explain C++ code, and to make it more readable. </a:t>
            </a:r>
          </a:p>
          <a:p>
            <a:pPr marL="285750" indent="-285750" algn="just" eaLnBrk="1" hangingPunct="1">
              <a:lnSpc>
                <a:spcPct val="150000"/>
              </a:lnSpc>
              <a:buFont typeface="Arial" panose="020B0604020202020204" pitchFamily="34" charset="0"/>
              <a:buChar char="•"/>
            </a:pPr>
            <a:endParaRPr lang="en-US" dirty="0">
              <a:solidFill>
                <a:schemeClr val="accent1"/>
              </a:solidFill>
              <a:latin typeface="Arial" panose="020B0604020202020204" pitchFamily="34" charset="0"/>
              <a:cs typeface="Arial" panose="020B0604020202020204" pitchFamily="34" charset="0"/>
            </a:endParaRPr>
          </a:p>
          <a:p>
            <a:pPr algn="just" eaLnBrk="1" hangingPunct="1">
              <a:lnSpc>
                <a:spcPct val="150000"/>
              </a:lnSpc>
            </a:pPr>
            <a:r>
              <a:rPr lang="en-US" b="1" dirty="0">
                <a:latin typeface="Arial" panose="020B0604020202020204" pitchFamily="34" charset="0"/>
                <a:cs typeface="Arial" panose="020B0604020202020204" pitchFamily="34" charset="0"/>
              </a:rPr>
              <a:t>Single-line Comments</a:t>
            </a:r>
            <a:endParaRPr lang="en-US" dirty="0">
              <a:latin typeface="Arial" panose="020B0604020202020204" pitchFamily="34" charset="0"/>
              <a:cs typeface="Arial" panose="020B0604020202020204" pitchFamily="34" charset="0"/>
            </a:endParaRPr>
          </a:p>
          <a:p>
            <a:pPr marL="285750" indent="-285750" algn="just" eaLnBrk="1" hangingPunct="1">
              <a:lnSpc>
                <a:spcPct val="150000"/>
              </a:lnSpc>
              <a:buFont typeface="Arial" panose="020B0604020202020204" pitchFamily="34" charset="0"/>
              <a:buChar char="•"/>
            </a:pPr>
            <a:r>
              <a:rPr lang="en-US" dirty="0">
                <a:solidFill>
                  <a:srgbClr val="C00000"/>
                </a:solidFill>
                <a:latin typeface="Arial" panose="020B0604020202020204" pitchFamily="34" charset="0"/>
                <a:cs typeface="Arial" panose="020B0604020202020204" pitchFamily="34" charset="0"/>
              </a:rPr>
              <a:t>Single-line</a:t>
            </a:r>
            <a:r>
              <a:rPr lang="en-US" dirty="0">
                <a:latin typeface="Arial" panose="020B0604020202020204" pitchFamily="34" charset="0"/>
                <a:cs typeface="Arial" panose="020B0604020202020204" pitchFamily="34" charset="0"/>
              </a:rPr>
              <a:t> comments start with two forward slashes (</a:t>
            </a:r>
            <a:r>
              <a:rPr lang="en-US" dirty="0">
                <a:solidFill>
                  <a:srgbClr val="FF000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285750" indent="-285750" algn="just" eaLnBrk="1" hangingPunct="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Any text between </a:t>
            </a:r>
            <a:r>
              <a:rPr lang="en-US" dirty="0">
                <a:solidFill>
                  <a:srgbClr val="FF000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and the end of the line is ignored by the compiler (will not be executed).</a:t>
            </a:r>
          </a:p>
          <a:p>
            <a:pPr marL="285750" indent="-285750" algn="just" eaLnBrk="1" hangingPunct="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This example uses a single-line comment before a line of code:</a:t>
            </a:r>
          </a:p>
        </p:txBody>
      </p:sp>
      <p:sp>
        <p:nvSpPr>
          <p:cNvPr id="7" name="Rectangle 6"/>
          <p:cNvSpPr>
            <a:spLocks noChangeArrowheads="1"/>
          </p:cNvSpPr>
          <p:nvPr/>
        </p:nvSpPr>
        <p:spPr bwMode="auto">
          <a:xfrm>
            <a:off x="3923350" y="5523660"/>
            <a:ext cx="3276600" cy="840230"/>
          </a:xfrm>
          <a:prstGeom prst="rect">
            <a:avLst/>
          </a:prstGeom>
          <a:solidFill>
            <a:schemeClr val="bg2">
              <a:lumMod val="10000"/>
              <a:lumOff val="90000"/>
            </a:schemeClr>
          </a:solidFill>
          <a:ln/>
        </p:spPr>
        <p:style>
          <a:lnRef idx="1">
            <a:schemeClr val="accent3"/>
          </a:lnRef>
          <a:fillRef idx="3">
            <a:schemeClr val="accent3"/>
          </a:fillRef>
          <a:effectRef idx="2">
            <a:schemeClr val="accent3"/>
          </a:effectRef>
          <a:fontRef idx="minor">
            <a:schemeClr val="lt1"/>
          </a:fontRef>
        </p:style>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lnSpc>
                <a:spcPct val="90000"/>
              </a:lnSpc>
            </a:pPr>
            <a:r>
              <a:rPr lang="en-US" sz="1800" dirty="0">
                <a:solidFill>
                  <a:srgbClr val="00B050"/>
                </a:solidFill>
              </a:rPr>
              <a:t>// This is a comment</a:t>
            </a:r>
          </a:p>
          <a:p>
            <a:pPr eaLnBrk="1" hangingPunct="1">
              <a:lnSpc>
                <a:spcPct val="90000"/>
              </a:lnSpc>
            </a:pPr>
            <a:br>
              <a:rPr lang="en-US" sz="1800" dirty="0">
                <a:solidFill>
                  <a:srgbClr val="00B050"/>
                </a:solidFill>
              </a:rPr>
            </a:br>
            <a:r>
              <a:rPr lang="en-US" sz="1800" dirty="0"/>
              <a:t>cout &lt;&lt; "Hello World!"; </a:t>
            </a:r>
            <a:endParaRPr lang="en-US" sz="18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6B7467E-B66D-F435-CFDB-D39E65E37B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3" name="Slide Number Placeholder 2">
            <a:extLst>
              <a:ext uri="{FF2B5EF4-FFF2-40B4-BE49-F238E27FC236}">
                <a16:creationId xmlns:a16="http://schemas.microsoft.com/office/drawing/2014/main" id="{BC0B0309-AED0-977E-6DA3-09E96FC62771}"/>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128627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261774" y="1547972"/>
            <a:ext cx="9568443" cy="188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lgn="just" eaLnBrk="1" hangingPunct="1">
              <a:lnSpc>
                <a:spcPct val="150000"/>
              </a:lnSpc>
            </a:pPr>
            <a:r>
              <a:rPr lang="en-US" b="1" dirty="0"/>
              <a:t>C++ Multi-line Comments</a:t>
            </a:r>
          </a:p>
          <a:p>
            <a:pPr marL="285750" indent="-285750" algn="just" eaLnBrk="1" hangingPunct="1">
              <a:lnSpc>
                <a:spcPct val="150000"/>
              </a:lnSpc>
              <a:buFont typeface="Arial" panose="020B0604020202020204" pitchFamily="34" charset="0"/>
              <a:buChar char="•"/>
            </a:pPr>
            <a:endParaRPr lang="en-US" dirty="0"/>
          </a:p>
          <a:p>
            <a:pPr marL="285750" indent="-285750" algn="just" eaLnBrk="1" hangingPunct="1">
              <a:lnSpc>
                <a:spcPct val="150000"/>
              </a:lnSpc>
              <a:buFont typeface="Arial" panose="020B0604020202020204" pitchFamily="34" charset="0"/>
              <a:buChar char="•"/>
            </a:pPr>
            <a:r>
              <a:rPr lang="en-US" dirty="0"/>
              <a:t>Multi-line comments start with </a:t>
            </a:r>
            <a:r>
              <a:rPr lang="en-US" dirty="0">
                <a:solidFill>
                  <a:srgbClr val="FF0000"/>
                </a:solidFill>
              </a:rPr>
              <a:t>/*</a:t>
            </a:r>
            <a:r>
              <a:rPr lang="en-US" dirty="0"/>
              <a:t> and ends with </a:t>
            </a:r>
            <a:r>
              <a:rPr lang="en-US" dirty="0">
                <a:solidFill>
                  <a:srgbClr val="FF0000"/>
                </a:solidFill>
              </a:rPr>
              <a:t>*/</a:t>
            </a:r>
            <a:r>
              <a:rPr lang="en-US" dirty="0"/>
              <a:t>.</a:t>
            </a:r>
          </a:p>
          <a:p>
            <a:pPr marL="285750" indent="-285750" algn="just" eaLnBrk="1" hangingPunct="1">
              <a:lnSpc>
                <a:spcPct val="150000"/>
              </a:lnSpc>
              <a:buFont typeface="Arial" panose="020B0604020202020204" pitchFamily="34" charset="0"/>
              <a:buChar char="•"/>
            </a:pPr>
            <a:r>
              <a:rPr lang="en-US" dirty="0"/>
              <a:t>Any text between </a:t>
            </a:r>
            <a:r>
              <a:rPr lang="en-US" dirty="0">
                <a:solidFill>
                  <a:srgbClr val="FF0000"/>
                </a:solidFill>
              </a:rPr>
              <a:t>/*</a:t>
            </a:r>
            <a:r>
              <a:rPr lang="en-US" dirty="0"/>
              <a:t> and </a:t>
            </a:r>
            <a:r>
              <a:rPr lang="en-US" dirty="0">
                <a:solidFill>
                  <a:srgbClr val="FF0000"/>
                </a:solidFill>
              </a:rPr>
              <a:t>*/</a:t>
            </a:r>
            <a:r>
              <a:rPr lang="en-US" dirty="0"/>
              <a:t> will be ignored by the compiler:</a:t>
            </a:r>
            <a:endParaRPr lang="en-US" dirty="0">
              <a:latin typeface="Arial" panose="020B0604020202020204" pitchFamily="34" charset="0"/>
              <a:cs typeface="Arial" panose="020B0604020202020204" pitchFamily="34" charset="0"/>
            </a:endParaRPr>
          </a:p>
        </p:txBody>
      </p:sp>
      <p:sp>
        <p:nvSpPr>
          <p:cNvPr id="7" name="Rectangle 6"/>
          <p:cNvSpPr>
            <a:spLocks noChangeArrowheads="1"/>
          </p:cNvSpPr>
          <p:nvPr/>
        </p:nvSpPr>
        <p:spPr bwMode="auto">
          <a:xfrm>
            <a:off x="2895600" y="4114800"/>
            <a:ext cx="6300793" cy="128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lnSpc>
                <a:spcPct val="150000"/>
              </a:lnSpc>
            </a:pPr>
            <a:r>
              <a:rPr lang="en-US" sz="1800" dirty="0">
                <a:solidFill>
                  <a:srgbClr val="00B050"/>
                </a:solidFill>
              </a:rPr>
              <a:t>/* The code below will print the words Hello World!</a:t>
            </a:r>
            <a:br>
              <a:rPr lang="en-US" sz="1800" dirty="0">
                <a:solidFill>
                  <a:srgbClr val="00B050"/>
                </a:solidFill>
              </a:rPr>
            </a:br>
            <a:r>
              <a:rPr lang="en-US" sz="1800" dirty="0">
                <a:solidFill>
                  <a:srgbClr val="00B050"/>
                </a:solidFill>
              </a:rPr>
              <a:t>to the screen, and it is amazing */</a:t>
            </a:r>
            <a:br>
              <a:rPr lang="en-US" sz="1800" dirty="0">
                <a:solidFill>
                  <a:srgbClr val="00B050"/>
                </a:solidFill>
              </a:rPr>
            </a:br>
            <a:r>
              <a:rPr lang="en-US" sz="1800" dirty="0"/>
              <a:t>cout &lt;&lt; "Hello World!"; </a:t>
            </a:r>
            <a:endParaRPr lang="en-US" sz="1800" dirty="0">
              <a:latin typeface="Arial" panose="020B0604020202020204" pitchFamily="34" charset="0"/>
              <a:cs typeface="Arial" panose="020B0604020202020204" pitchFamily="34" charset="0"/>
            </a:endParaRPr>
          </a:p>
        </p:txBody>
      </p:sp>
      <p:sp>
        <p:nvSpPr>
          <p:cNvPr id="8" name="Google Shape;150;p21"/>
          <p:cNvSpPr txBox="1">
            <a:spLocks/>
          </p:cNvSpPr>
          <p:nvPr/>
        </p:nvSpPr>
        <p:spPr>
          <a:xfrm>
            <a:off x="4745776" y="542874"/>
            <a:ext cx="6554268" cy="475651"/>
          </a:xfrm>
          <a:prstGeom prst="rect">
            <a:avLst/>
          </a:prstGeom>
          <a:noFill/>
          <a:ln w="9525">
            <a:noFill/>
            <a:miter lim="800000"/>
            <a:headEnd/>
            <a:tailEnd/>
          </a:ln>
          <a:effectLst/>
        </p:spPr>
        <p:txBody>
          <a:bodyPr spcFirstLastPara="1" vert="horz" wrap="square" lIns="91425" tIns="91425" rIns="91425" bIns="91425" numCol="1" anchor="b" anchorCtr="0" compatLnSpc="1">
            <a:prstTxWarp prst="textNoShape">
              <a:avLst/>
            </a:prstTxWarp>
            <a:noAutofit/>
          </a:bodyPr>
          <a:lstStyle>
            <a:defPPr>
              <a:defRPr lang="ru-RU"/>
            </a:defPPr>
            <a:lvl1pPr lvl="0" eaLnBrk="1" hangingPunct="1">
              <a:spcBef>
                <a:spcPts val="0"/>
              </a:spcBef>
              <a:spcAft>
                <a:spcPts val="0"/>
              </a:spcAft>
              <a:buSzPts val="2000"/>
              <a:buNone/>
              <a:defRPr sz="2400" b="1">
                <a:solidFill>
                  <a:srgbClr val="FF0000"/>
                </a:solidFill>
                <a:latin typeface="+mj-lt"/>
                <a:ea typeface="+mj-ea"/>
                <a:cs typeface="+mj-cs"/>
              </a:defRPr>
            </a:lvl1pPr>
            <a:lvl2pPr lvl="1" eaLnBrk="1" hangingPunct="1">
              <a:spcBef>
                <a:spcPts val="0"/>
              </a:spcBef>
              <a:spcAft>
                <a:spcPts val="0"/>
              </a:spcAft>
              <a:buSzPts val="2000"/>
              <a:buNone/>
              <a:defRPr sz="3200">
                <a:solidFill>
                  <a:schemeClr val="bg2"/>
                </a:solidFill>
              </a:defRPr>
            </a:lvl2pPr>
            <a:lvl3pPr lvl="2" eaLnBrk="1" hangingPunct="1">
              <a:spcBef>
                <a:spcPts val="0"/>
              </a:spcBef>
              <a:spcAft>
                <a:spcPts val="0"/>
              </a:spcAft>
              <a:buSzPts val="2000"/>
              <a:buNone/>
              <a:defRPr sz="3200">
                <a:solidFill>
                  <a:schemeClr val="bg2"/>
                </a:solidFill>
              </a:defRPr>
            </a:lvl3pPr>
            <a:lvl4pPr lvl="3" eaLnBrk="1" hangingPunct="1">
              <a:spcBef>
                <a:spcPts val="0"/>
              </a:spcBef>
              <a:spcAft>
                <a:spcPts val="0"/>
              </a:spcAft>
              <a:buSzPts val="2000"/>
              <a:buNone/>
              <a:defRPr sz="3200">
                <a:solidFill>
                  <a:schemeClr val="bg2"/>
                </a:solidFill>
              </a:defRPr>
            </a:lvl4pPr>
            <a:lvl5pPr lvl="4" eaLnBrk="1" hangingPunct="1">
              <a:spcBef>
                <a:spcPts val="0"/>
              </a:spcBef>
              <a:spcAft>
                <a:spcPts val="0"/>
              </a:spcAft>
              <a:buSzPts val="2000"/>
              <a:buNone/>
              <a:defRPr sz="3200">
                <a:solidFill>
                  <a:schemeClr val="bg2"/>
                </a:solidFill>
              </a:defRPr>
            </a:lvl5pPr>
            <a:lvl6pPr marL="457200" lvl="5" fontAlgn="base">
              <a:spcBef>
                <a:spcPts val="0"/>
              </a:spcBef>
              <a:spcAft>
                <a:spcPts val="0"/>
              </a:spcAft>
              <a:buSzPts val="2000"/>
              <a:buNone/>
              <a:defRPr sz="3200">
                <a:solidFill>
                  <a:schemeClr val="bg2"/>
                </a:solidFill>
              </a:defRPr>
            </a:lvl6pPr>
            <a:lvl7pPr marL="914400" lvl="6" fontAlgn="base">
              <a:spcBef>
                <a:spcPts val="0"/>
              </a:spcBef>
              <a:spcAft>
                <a:spcPts val="0"/>
              </a:spcAft>
              <a:buSzPts val="2000"/>
              <a:buNone/>
              <a:defRPr sz="3200">
                <a:solidFill>
                  <a:schemeClr val="bg2"/>
                </a:solidFill>
              </a:defRPr>
            </a:lvl7pPr>
            <a:lvl8pPr marL="1371600" lvl="7" fontAlgn="base">
              <a:spcBef>
                <a:spcPts val="0"/>
              </a:spcBef>
              <a:spcAft>
                <a:spcPts val="0"/>
              </a:spcAft>
              <a:buSzPts val="2000"/>
              <a:buNone/>
              <a:defRPr sz="3200">
                <a:solidFill>
                  <a:schemeClr val="bg2"/>
                </a:solidFill>
              </a:defRPr>
            </a:lvl8pPr>
            <a:lvl9pPr marL="1828800" lvl="8" fontAlgn="base">
              <a:spcBef>
                <a:spcPts val="0"/>
              </a:spcBef>
              <a:spcAft>
                <a:spcPts val="0"/>
              </a:spcAft>
              <a:buSzPts val="2000"/>
              <a:buNone/>
              <a:defRPr sz="3200">
                <a:solidFill>
                  <a:schemeClr val="bg2"/>
                </a:solidFill>
              </a:defRPr>
            </a:lvl9pPr>
          </a:lstStyle>
          <a:p>
            <a:r>
              <a:rPr lang="en-US" cap="all" dirty="0">
                <a:solidFill>
                  <a:srgbClr val="C00000"/>
                </a:solidFill>
              </a:rPr>
              <a:t>C++ Comments</a:t>
            </a:r>
          </a:p>
        </p:txBody>
      </p:sp>
      <p:pic>
        <p:nvPicPr>
          <p:cNvPr id="2" name="Picture 1">
            <a:extLst>
              <a:ext uri="{FF2B5EF4-FFF2-40B4-BE49-F238E27FC236}">
                <a16:creationId xmlns:a16="http://schemas.microsoft.com/office/drawing/2014/main" id="{5E0B3702-46DD-F760-7C65-82FE3F1734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3" name="Slide Number Placeholder 2">
            <a:extLst>
              <a:ext uri="{FF2B5EF4-FFF2-40B4-BE49-F238E27FC236}">
                <a16:creationId xmlns:a16="http://schemas.microsoft.com/office/drawing/2014/main" id="{6009A4DD-4FC5-26BC-FDEC-D0614161374C}"/>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5337229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B040558-A365-4CCE-92FA-5A48CD98F9C9}"/>
              </a:ext>
            </a:extLst>
          </p:cNvPr>
          <p:cNvSpPr>
            <a:spLocks noGrp="1"/>
          </p:cNvSpPr>
          <p:nvPr>
            <p:ph type="title"/>
          </p:nvPr>
        </p:nvSpPr>
        <p:spPr>
          <a:xfrm>
            <a:off x="584231" y="593631"/>
            <a:ext cx="5200343" cy="1013800"/>
          </a:xfrm>
        </p:spPr>
        <p:txBody>
          <a:bodyPr>
            <a:normAutofit/>
          </a:bodyPr>
          <a:lstStyle/>
          <a:p>
            <a:r>
              <a:rPr lang="en-US" b="1" dirty="0">
                <a:solidFill>
                  <a:srgbClr val="FFFEFF"/>
                </a:solidFill>
              </a:rPr>
              <a:t>Course description</a:t>
            </a:r>
          </a:p>
        </p:txBody>
      </p:sp>
      <p:pic>
        <p:nvPicPr>
          <p:cNvPr id="7" name="Picture 6" descr="What's in the Bible? — &lt;strong&gt;Curriculum&lt;/strong&gt; Bundl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259" y="3737755"/>
            <a:ext cx="2128249" cy="2320534"/>
          </a:xfrm>
          <a:prstGeom prst="rect">
            <a:avLst/>
          </a:prstGeom>
        </p:spPr>
      </p:pic>
      <p:sp>
        <p:nvSpPr>
          <p:cNvPr id="4" name="Rectangle 3"/>
          <p:cNvSpPr/>
          <p:nvPr/>
        </p:nvSpPr>
        <p:spPr>
          <a:xfrm>
            <a:off x="397563" y="1973181"/>
            <a:ext cx="9571382" cy="2308324"/>
          </a:xfrm>
          <a:prstGeom prst="rect">
            <a:avLst/>
          </a:prstGeom>
        </p:spPr>
        <p:txBody>
          <a:bodyPr wrap="square">
            <a:spAutoFit/>
          </a:bodyPr>
          <a:lstStyle/>
          <a:p>
            <a:pPr algn="just"/>
            <a:r>
              <a:rPr lang="en-US" sz="2400" b="1" u="sng" dirty="0">
                <a:ea typeface="Times New Roman" panose="02020603050405020304" pitchFamily="18" charset="0"/>
                <a:cs typeface="Times New Roman" panose="02020603050405020304" pitchFamily="18" charset="0"/>
              </a:rPr>
              <a:t>This course</a:t>
            </a:r>
            <a:r>
              <a:rPr lang="en-US" sz="2400" u="sng" dirty="0">
                <a:ea typeface="Times New Roman" panose="02020603050405020304" pitchFamily="18" charset="0"/>
                <a:cs typeface="Times New Roman" panose="02020603050405020304" pitchFamily="18" charset="0"/>
              </a:rPr>
              <a:t> </a:t>
            </a:r>
            <a:r>
              <a:rPr lang="en-US" sz="2400" b="1" dirty="0">
                <a:cs typeface="Times New Roman" panose="02020603050405020304" pitchFamily="18" charset="0"/>
              </a:rPr>
              <a:t>The course presents the </a:t>
            </a:r>
            <a:r>
              <a:rPr lang="en-US" sz="2400" b="1" i="1" dirty="0">
                <a:solidFill>
                  <a:srgbClr val="002060"/>
                </a:solidFill>
                <a:cs typeface="Times New Roman" panose="02020603050405020304" pitchFamily="18" charset="0"/>
              </a:rPr>
              <a:t>fundamental concepts of programming and algorithmic problem solving, primitive data types, control structures, functions and parameter passing, top-down design, arrays, files, and the mechanics of compiling, running, testing, and debugging programs.</a:t>
            </a:r>
          </a:p>
          <a:p>
            <a:pPr algn="just"/>
            <a:endParaRPr lang="en-US" sz="2400" b="1" dirty="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B6BCC3F-42FC-CCFF-EA4D-F01E1287603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508490" y="848606"/>
            <a:ext cx="1973580" cy="758825"/>
          </a:xfrm>
          <a:prstGeom prst="rect">
            <a:avLst/>
          </a:prstGeom>
          <a:noFill/>
          <a:ln>
            <a:noFill/>
          </a:ln>
        </p:spPr>
      </p:pic>
      <p:sp>
        <p:nvSpPr>
          <p:cNvPr id="5" name="Slide Number Placeholder 4">
            <a:extLst>
              <a:ext uri="{FF2B5EF4-FFF2-40B4-BE49-F238E27FC236}">
                <a16:creationId xmlns:a16="http://schemas.microsoft.com/office/drawing/2014/main" id="{252EC793-9EC0-77D2-1353-613F08887942}"/>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97607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3703320" y="584599"/>
            <a:ext cx="6438484"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ar-EG" sz="2400" b="1" cap="all" dirty="0">
                <a:solidFill>
                  <a:srgbClr val="C00000"/>
                </a:solidFill>
                <a:latin typeface="+mj-lt"/>
                <a:ea typeface="+mj-ea"/>
                <a:cs typeface="+mj-cs"/>
              </a:rPr>
              <a:t>3</a:t>
            </a:r>
            <a:r>
              <a:rPr lang="en-US" sz="2400" b="1" cap="all" dirty="0">
                <a:solidFill>
                  <a:srgbClr val="C00000"/>
                </a:solidFill>
                <a:latin typeface="+mj-lt"/>
                <a:ea typeface="+mj-ea"/>
                <a:cs typeface="+mj-cs"/>
              </a:rPr>
              <a:t>. C++ User Input and Output</a:t>
            </a:r>
          </a:p>
        </p:txBody>
      </p:sp>
      <p:sp>
        <p:nvSpPr>
          <p:cNvPr id="6" name="Rectangle 6"/>
          <p:cNvSpPr>
            <a:spLocks noChangeArrowheads="1"/>
          </p:cNvSpPr>
          <p:nvPr/>
        </p:nvSpPr>
        <p:spPr bwMode="auto">
          <a:xfrm>
            <a:off x="990742" y="1620160"/>
            <a:ext cx="1069325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indent="-285750" algn="just" eaLnBrk="1" hangingPunct="1">
              <a:lnSpc>
                <a:spcPct val="90000"/>
              </a:lnSpc>
              <a:buFont typeface="Arial" panose="020B0604020202020204" pitchFamily="34" charset="0"/>
              <a:buChar char="•"/>
            </a:pPr>
            <a:r>
              <a:rPr lang="en-US" dirty="0">
                <a:latin typeface="Times New Roman" panose="02020603050405020304" pitchFamily="18" charset="0"/>
              </a:rPr>
              <a:t>You have already learned that </a:t>
            </a:r>
            <a:r>
              <a:rPr lang="en-US" dirty="0">
                <a:solidFill>
                  <a:srgbClr val="FF0000"/>
                </a:solidFill>
                <a:latin typeface="Times New Roman" panose="02020603050405020304" pitchFamily="18" charset="0"/>
              </a:rPr>
              <a:t>cout</a:t>
            </a:r>
            <a:r>
              <a:rPr lang="en-US" dirty="0">
                <a:latin typeface="Times New Roman" panose="02020603050405020304" pitchFamily="18" charset="0"/>
              </a:rPr>
              <a:t> is used to </a:t>
            </a:r>
            <a:r>
              <a:rPr lang="en-US" dirty="0">
                <a:solidFill>
                  <a:srgbClr val="FF0000"/>
                </a:solidFill>
                <a:latin typeface="Times New Roman" panose="02020603050405020304" pitchFamily="18" charset="0"/>
              </a:rPr>
              <a:t>output</a:t>
            </a:r>
            <a:r>
              <a:rPr lang="en-US" dirty="0">
                <a:latin typeface="Times New Roman" panose="02020603050405020304" pitchFamily="18" charset="0"/>
              </a:rPr>
              <a:t> (print) values. Now we will use </a:t>
            </a:r>
            <a:r>
              <a:rPr lang="en-US" dirty="0" err="1">
                <a:solidFill>
                  <a:srgbClr val="FF0000"/>
                </a:solidFill>
                <a:latin typeface="Times New Roman" panose="02020603050405020304" pitchFamily="18" charset="0"/>
              </a:rPr>
              <a:t>cin</a:t>
            </a:r>
            <a:r>
              <a:rPr lang="en-US" dirty="0">
                <a:latin typeface="Times New Roman" panose="02020603050405020304" pitchFamily="18" charset="0"/>
              </a:rPr>
              <a:t> to get user </a:t>
            </a:r>
            <a:r>
              <a:rPr lang="en-US" dirty="0">
                <a:solidFill>
                  <a:srgbClr val="FF0000"/>
                </a:solidFill>
                <a:latin typeface="Times New Roman" panose="02020603050405020304" pitchFamily="18" charset="0"/>
              </a:rPr>
              <a:t>input</a:t>
            </a:r>
            <a:r>
              <a:rPr lang="en-US" dirty="0">
                <a:latin typeface="Times New Roman" panose="02020603050405020304" pitchFamily="18" charset="0"/>
              </a:rPr>
              <a:t>.</a:t>
            </a:r>
          </a:p>
          <a:p>
            <a:pPr marL="285750" indent="-285750" algn="just" eaLnBrk="1" hangingPunct="1">
              <a:lnSpc>
                <a:spcPct val="90000"/>
              </a:lnSpc>
              <a:buFont typeface="Arial" panose="020B0604020202020204" pitchFamily="34" charset="0"/>
              <a:buChar char="•"/>
            </a:pPr>
            <a:endParaRPr lang="en-US" dirty="0">
              <a:latin typeface="Times New Roman" panose="02020603050405020304" pitchFamily="18" charset="0"/>
            </a:endParaRPr>
          </a:p>
          <a:p>
            <a:pPr marL="285750" indent="-285750" algn="just" eaLnBrk="1" hangingPunct="1">
              <a:lnSpc>
                <a:spcPct val="90000"/>
              </a:lnSpc>
              <a:buFont typeface="Arial" panose="020B0604020202020204" pitchFamily="34" charset="0"/>
              <a:buChar char="•"/>
            </a:pPr>
            <a:r>
              <a:rPr lang="en-US" dirty="0" err="1">
                <a:solidFill>
                  <a:srgbClr val="FF0000"/>
                </a:solidFill>
                <a:latin typeface="Times New Roman" panose="02020603050405020304" pitchFamily="18" charset="0"/>
              </a:rPr>
              <a:t>cin</a:t>
            </a:r>
            <a:r>
              <a:rPr lang="en-US" dirty="0">
                <a:latin typeface="Times New Roman" panose="02020603050405020304" pitchFamily="18" charset="0"/>
              </a:rPr>
              <a:t> is a predefined variable that reads data from the keyboard with the extraction operator (</a:t>
            </a:r>
            <a:r>
              <a:rPr lang="en-US" dirty="0">
                <a:solidFill>
                  <a:srgbClr val="FF0000"/>
                </a:solidFill>
                <a:latin typeface="Times New Roman" panose="02020603050405020304" pitchFamily="18" charset="0"/>
              </a:rPr>
              <a:t>&gt;&gt;</a:t>
            </a:r>
            <a:r>
              <a:rPr lang="en-US" dirty="0">
                <a:latin typeface="Times New Roman" panose="02020603050405020304" pitchFamily="18" charset="0"/>
              </a:rPr>
              <a:t>).</a:t>
            </a:r>
          </a:p>
          <a:p>
            <a:pPr marL="285750" indent="-285750" algn="just" eaLnBrk="1" hangingPunct="1">
              <a:lnSpc>
                <a:spcPct val="90000"/>
              </a:lnSpc>
              <a:buFont typeface="Arial" panose="020B0604020202020204" pitchFamily="34" charset="0"/>
              <a:buChar char="•"/>
            </a:pPr>
            <a:endParaRPr lang="en-US" b="1" dirty="0">
              <a:latin typeface="Times New Roman" panose="02020603050405020304" pitchFamily="18" charset="0"/>
            </a:endParaRPr>
          </a:p>
          <a:p>
            <a:pPr marL="285750" indent="-285750" algn="just" eaLnBrk="1" hangingPunct="1">
              <a:lnSpc>
                <a:spcPct val="90000"/>
              </a:lnSpc>
              <a:buFont typeface="Arial" panose="020B0604020202020204" pitchFamily="34" charset="0"/>
              <a:buChar char="•"/>
            </a:pPr>
            <a:r>
              <a:rPr lang="en-US" b="1" u="sng" dirty="0">
                <a:solidFill>
                  <a:srgbClr val="002060"/>
                </a:solidFill>
                <a:latin typeface="Times New Roman" panose="02020603050405020304" pitchFamily="18" charset="0"/>
              </a:rPr>
              <a:t>Example:</a:t>
            </a:r>
          </a:p>
        </p:txBody>
      </p:sp>
      <p:sp>
        <p:nvSpPr>
          <p:cNvPr id="5" name="Rectangle 4"/>
          <p:cNvSpPr>
            <a:spLocks noChangeArrowheads="1"/>
          </p:cNvSpPr>
          <p:nvPr/>
        </p:nvSpPr>
        <p:spPr bwMode="auto">
          <a:xfrm>
            <a:off x="2070503" y="3429000"/>
            <a:ext cx="8533736"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lnSpc>
                <a:spcPct val="90000"/>
              </a:lnSpc>
            </a:pPr>
            <a:r>
              <a:rPr lang="en-US" sz="1600" dirty="0">
                <a:solidFill>
                  <a:srgbClr val="00B0F0"/>
                </a:solidFill>
              </a:rPr>
              <a:t>int</a:t>
            </a:r>
            <a:r>
              <a:rPr lang="en-US" sz="1600" dirty="0"/>
              <a:t> x; </a:t>
            </a:r>
            <a:br>
              <a:rPr lang="en-US" sz="1600" dirty="0"/>
            </a:br>
            <a:r>
              <a:rPr lang="en-US" sz="1600" dirty="0"/>
              <a:t>cout &lt;&lt; "</a:t>
            </a:r>
            <a:r>
              <a:rPr lang="en-US" sz="1600" dirty="0">
                <a:solidFill>
                  <a:srgbClr val="C00000"/>
                </a:solidFill>
              </a:rPr>
              <a:t>Type a number: </a:t>
            </a:r>
            <a:r>
              <a:rPr lang="en-US" sz="1600" dirty="0"/>
              <a:t>"; 		       </a:t>
            </a:r>
            <a:r>
              <a:rPr lang="en-US" sz="1600" dirty="0">
                <a:solidFill>
                  <a:srgbClr val="00B050"/>
                </a:solidFill>
              </a:rPr>
              <a:t>// Type a number and press enter</a:t>
            </a:r>
            <a:br>
              <a:rPr lang="en-US" sz="1600" dirty="0">
                <a:solidFill>
                  <a:srgbClr val="00B050"/>
                </a:solidFill>
              </a:rPr>
            </a:br>
            <a:r>
              <a:rPr lang="en-US" sz="1600" dirty="0" err="1"/>
              <a:t>cin</a:t>
            </a:r>
            <a:r>
              <a:rPr lang="en-US" sz="1600" dirty="0"/>
              <a:t> &gt;&gt; x; 				                   </a:t>
            </a:r>
            <a:r>
              <a:rPr lang="en-US" sz="1600" dirty="0">
                <a:solidFill>
                  <a:srgbClr val="00B050"/>
                </a:solidFill>
              </a:rPr>
              <a:t>// Get user input from the keyboard</a:t>
            </a:r>
            <a:br>
              <a:rPr lang="en-US" sz="1600" dirty="0"/>
            </a:br>
            <a:r>
              <a:rPr lang="en-US" sz="1600" dirty="0"/>
              <a:t>cout &lt;&lt; "</a:t>
            </a:r>
            <a:r>
              <a:rPr lang="en-US" sz="1600" dirty="0">
                <a:solidFill>
                  <a:srgbClr val="C00000"/>
                </a:solidFill>
              </a:rPr>
              <a:t>Your number is: </a:t>
            </a:r>
            <a:r>
              <a:rPr lang="en-US" sz="1600" dirty="0"/>
              <a:t>" &lt;&lt; x; 		</a:t>
            </a:r>
            <a:r>
              <a:rPr lang="en-US" sz="1600" dirty="0">
                <a:solidFill>
                  <a:srgbClr val="00B050"/>
                </a:solidFill>
              </a:rPr>
              <a:t>// Display the input value </a:t>
            </a:r>
            <a:endParaRPr lang="en-US" sz="1600" dirty="0">
              <a:solidFill>
                <a:srgbClr val="00B050"/>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2070503" y="4739241"/>
            <a:ext cx="8784828" cy="1590014"/>
          </a:xfrm>
          <a:prstGeom prst="rect">
            <a:avLst/>
          </a:prstGeom>
        </p:spPr>
      </p:pic>
      <p:pic>
        <p:nvPicPr>
          <p:cNvPr id="3" name="Picture 2">
            <a:extLst>
              <a:ext uri="{FF2B5EF4-FFF2-40B4-BE49-F238E27FC236}">
                <a16:creationId xmlns:a16="http://schemas.microsoft.com/office/drawing/2014/main" id="{D8D89E81-5F2B-AA57-2829-5136C7DF03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7" name="Slide Number Placeholder 6">
            <a:extLst>
              <a:ext uri="{FF2B5EF4-FFF2-40B4-BE49-F238E27FC236}">
                <a16:creationId xmlns:a16="http://schemas.microsoft.com/office/drawing/2014/main" id="{FC26360D-E8C9-10F5-3CCD-359532CC352F}"/>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7769204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79263"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lt;strong&gt;Thank you PNG&lt;/strong&g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373" y="3928010"/>
            <a:ext cx="3543824" cy="885956"/>
          </a:xfrm>
          <a:prstGeom prst="rect">
            <a:avLst/>
          </a:prstGeom>
        </p:spPr>
      </p:pic>
      <p:pic>
        <p:nvPicPr>
          <p:cNvPr id="2" name="Picture 1">
            <a:extLst>
              <a:ext uri="{FF2B5EF4-FFF2-40B4-BE49-F238E27FC236}">
                <a16:creationId xmlns:a16="http://schemas.microsoft.com/office/drawing/2014/main" id="{DCB2DC1F-F7EA-6225-D949-BFC44BE51E8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543290" y="1005839"/>
            <a:ext cx="2713990" cy="978923"/>
          </a:xfrm>
          <a:prstGeom prst="rect">
            <a:avLst/>
          </a:prstGeom>
          <a:noFill/>
          <a:ln>
            <a:noFill/>
          </a:ln>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040558-A365-4CCE-92FA-5A48CD98F9C9}"/>
              </a:ext>
            </a:extLst>
          </p:cNvPr>
          <p:cNvSpPr>
            <a:spLocks noGrp="1"/>
          </p:cNvSpPr>
          <p:nvPr>
            <p:ph type="title"/>
          </p:nvPr>
        </p:nvSpPr>
        <p:spPr>
          <a:xfrm>
            <a:off x="578009" y="1002793"/>
            <a:ext cx="8272462" cy="760810"/>
          </a:xfrm>
        </p:spPr>
        <p:txBody>
          <a:bodyPr/>
          <a:lstStyle/>
          <a:p>
            <a:pPr>
              <a:defRPr/>
            </a:pPr>
            <a:r>
              <a:rPr lang="en-US" sz="3200" b="1" u="sng" dirty="0"/>
              <a:t>Course Learning Objectives</a:t>
            </a:r>
          </a:p>
        </p:txBody>
      </p:sp>
      <p:sp>
        <p:nvSpPr>
          <p:cNvPr id="34818" name="Content Placeholder 2"/>
          <p:cNvSpPr>
            <a:spLocks noGrp="1"/>
          </p:cNvSpPr>
          <p:nvPr>
            <p:ph idx="1"/>
          </p:nvPr>
        </p:nvSpPr>
        <p:spPr>
          <a:xfrm>
            <a:off x="379400" y="2778760"/>
            <a:ext cx="11433200" cy="2758678"/>
          </a:xfrm>
        </p:spPr>
        <p:txBody>
          <a:bodyPr rtlCol="0">
            <a:noAutofit/>
          </a:bodyPr>
          <a:lstStyle/>
          <a:p>
            <a:pPr algn="just">
              <a:lnSpc>
                <a:spcPct val="150000"/>
              </a:lnSpc>
              <a:buFont typeface="Wingdings" panose="05000000000000000000" pitchFamily="2" charset="2"/>
              <a:buChar char="Ø"/>
              <a:defRPr/>
            </a:pPr>
            <a:r>
              <a:rPr lang="en-US" sz="1814" b="1" dirty="0">
                <a:solidFill>
                  <a:schemeClr val="accent6">
                    <a:lumMod val="75000"/>
                  </a:schemeClr>
                </a:solidFill>
              </a:rPr>
              <a:t>Explain and define fundamental programming concepts, including variables, data types, the sequential nature of program execution, and basic program input/output (I/O).</a:t>
            </a:r>
          </a:p>
          <a:p>
            <a:pPr algn="just">
              <a:lnSpc>
                <a:spcPct val="150000"/>
              </a:lnSpc>
              <a:buFont typeface="Wingdings" panose="05000000000000000000" pitchFamily="2" charset="2"/>
              <a:buChar char="Ø"/>
              <a:defRPr/>
            </a:pPr>
            <a:r>
              <a:rPr lang="en-US" sz="1814" dirty="0">
                <a:solidFill>
                  <a:schemeClr val="accent4">
                    <a:lumMod val="60000"/>
                    <a:lumOff val="40000"/>
                  </a:schemeClr>
                </a:solidFill>
              </a:rPr>
              <a:t>Trace and debug simple programs to identify and correct basic syntax and logical errors. </a:t>
            </a:r>
          </a:p>
          <a:p>
            <a:pPr algn="just">
              <a:lnSpc>
                <a:spcPct val="150000"/>
              </a:lnSpc>
              <a:buFont typeface="Wingdings" panose="05000000000000000000" pitchFamily="2" charset="2"/>
              <a:buChar char="Ø"/>
              <a:defRPr/>
            </a:pPr>
            <a:r>
              <a:rPr lang="en-US" sz="1814" dirty="0">
                <a:solidFill>
                  <a:schemeClr val="accent4">
                    <a:lumMod val="60000"/>
                    <a:lumOff val="40000"/>
                  </a:schemeClr>
                </a:solidFill>
              </a:rPr>
              <a:t>Apply basic programing concepts, such as conditional statements, loops, and functions, to solve small scale computational problems.</a:t>
            </a:r>
          </a:p>
          <a:p>
            <a:pPr algn="just">
              <a:lnSpc>
                <a:spcPct val="150000"/>
              </a:lnSpc>
              <a:buFont typeface="Wingdings" panose="05000000000000000000" pitchFamily="2" charset="2"/>
              <a:buChar char="Ø"/>
              <a:defRPr/>
            </a:pPr>
            <a:r>
              <a:rPr lang="en-US" sz="1814" dirty="0">
                <a:solidFill>
                  <a:schemeClr val="accent4">
                    <a:lumMod val="60000"/>
                    <a:lumOff val="40000"/>
                  </a:schemeClr>
                </a:solidFill>
              </a:rPr>
              <a:t>Decompose problems into smaller, manageable subroutines, and implement basic functions to enhance code modularity and reusability. </a:t>
            </a:r>
          </a:p>
          <a:p>
            <a:pPr algn="just">
              <a:lnSpc>
                <a:spcPct val="150000"/>
              </a:lnSpc>
              <a:buFont typeface="Wingdings" panose="05000000000000000000" pitchFamily="2" charset="2"/>
              <a:buChar char="Ø"/>
              <a:defRPr/>
            </a:pPr>
            <a:r>
              <a:rPr lang="en-US" sz="1814" dirty="0">
                <a:solidFill>
                  <a:schemeClr val="accent4">
                    <a:lumMod val="60000"/>
                    <a:lumOff val="40000"/>
                  </a:schemeClr>
                </a:solidFill>
              </a:rPr>
              <a:t>Collaborate with peers Work in a team to design and implement a software project that meets specific functional requirements.</a:t>
            </a:r>
          </a:p>
        </p:txBody>
      </p:sp>
      <p:sp>
        <p:nvSpPr>
          <p:cNvPr id="23557" name="Slide Number Placeholder 3"/>
          <p:cNvSpPr>
            <a:spLocks noGrp="1" noChangeArrowheads="1"/>
          </p:cNvSpPr>
          <p:nvPr>
            <p:ph type="sldNum" sz="quarter" idx="4294967295"/>
          </p:nvPr>
        </p:nvSpPr>
        <p:spPr bwMode="auto">
          <a:xfrm>
            <a:off x="10994812" y="6444943"/>
            <a:ext cx="770468" cy="365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450"/>
              </a:spcAft>
              <a:buClr>
                <a:schemeClr val="accent2"/>
              </a:buClr>
              <a:buSzPct val="92000"/>
              <a:buFont typeface="Wingdings 2" panose="05020102010507070707" pitchFamily="18" charset="2"/>
              <a:buChar char=""/>
              <a:defRPr>
                <a:solidFill>
                  <a:schemeClr val="tx2"/>
                </a:solidFill>
                <a:latin typeface="Gill Sans MT" panose="020B0502020104020203" pitchFamily="34" charset="0"/>
              </a:defRPr>
            </a:lvl1pPr>
            <a:lvl2pPr marL="417908" indent="-160734">
              <a:spcBef>
                <a:spcPct val="20000"/>
              </a:spcBef>
              <a:spcAft>
                <a:spcPts val="450"/>
              </a:spcAft>
              <a:buClr>
                <a:schemeClr val="accent2"/>
              </a:buClr>
              <a:buSzPct val="92000"/>
              <a:buFont typeface="Wingdings 2" panose="05020102010507070707" pitchFamily="18" charset="2"/>
              <a:buChar char=""/>
              <a:defRPr sz="1200">
                <a:solidFill>
                  <a:schemeClr val="tx2"/>
                </a:solidFill>
                <a:latin typeface="Gill Sans MT" panose="020B0502020104020203" pitchFamily="34" charset="0"/>
              </a:defRPr>
            </a:lvl2pPr>
            <a:lvl3pPr marL="642934" indent="-128587">
              <a:spcBef>
                <a:spcPct val="20000"/>
              </a:spcBef>
              <a:spcAft>
                <a:spcPts val="450"/>
              </a:spcAft>
              <a:buClr>
                <a:schemeClr val="accent2"/>
              </a:buClr>
              <a:buSzPct val="92000"/>
              <a:buFont typeface="Wingdings 2" panose="05020102010507070707" pitchFamily="18" charset="2"/>
              <a:buChar char=""/>
              <a:defRPr sz="1050">
                <a:solidFill>
                  <a:schemeClr val="tx2"/>
                </a:solidFill>
                <a:latin typeface="Gill Sans MT" panose="020B0502020104020203" pitchFamily="34" charset="0"/>
              </a:defRPr>
            </a:lvl3pPr>
            <a:lvl4pPr marL="900107" indent="-128587">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4pPr>
            <a:lvl5pPr marL="1157281" indent="-128587">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5pPr>
            <a:lvl6pPr marL="1500178"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6pPr>
            <a:lvl7pPr marL="1843076"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7pPr>
            <a:lvl8pPr marL="2185975"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8pPr>
            <a:lvl9pPr marL="2528872"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9pPr>
          </a:lstStyle>
          <a:p>
            <a:pPr>
              <a:spcBef>
                <a:spcPct val="0"/>
              </a:spcBef>
              <a:spcAft>
                <a:spcPct val="0"/>
              </a:spcAft>
              <a:buClrTx/>
              <a:buSzTx/>
              <a:buFontTx/>
              <a:buNone/>
            </a:pPr>
            <a:fld id="{58BF91E0-0E5B-4EFC-98D2-085973D90B5B}" type="slidenum">
              <a:rPr lang="en-US" altLang="en-US">
                <a:solidFill>
                  <a:srgbClr val="898989"/>
                </a:solidFill>
                <a:latin typeface="Times New Roman" panose="02020603050405020304" pitchFamily="18" charset="0"/>
              </a:rPr>
              <a:pPr>
                <a:spcBef>
                  <a:spcPct val="0"/>
                </a:spcBef>
                <a:spcAft>
                  <a:spcPct val="0"/>
                </a:spcAft>
                <a:buClrTx/>
                <a:buSzTx/>
                <a:buFontTx/>
                <a:buNone/>
              </a:pPr>
              <a:t>3</a:t>
            </a:fld>
            <a:endParaRPr lang="en-US" altLang="en-US" dirty="0">
              <a:solidFill>
                <a:srgbClr val="898989"/>
              </a:solidFill>
              <a:latin typeface="Times New Roman" panose="02020603050405020304" pitchFamily="18" charset="0"/>
            </a:endParaRPr>
          </a:p>
        </p:txBody>
      </p:sp>
      <p:pic>
        <p:nvPicPr>
          <p:cNvPr id="2" name="Picture 1">
            <a:extLst>
              <a:ext uri="{FF2B5EF4-FFF2-40B4-BE49-F238E27FC236}">
                <a16:creationId xmlns:a16="http://schemas.microsoft.com/office/drawing/2014/main" id="{C59F200A-3FAB-3CF9-1CEA-EDDAA77C3B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508490" y="848606"/>
            <a:ext cx="1973580" cy="758825"/>
          </a:xfrm>
          <a:prstGeom prst="rect">
            <a:avLst/>
          </a:prstGeom>
          <a:noFill/>
          <a:ln>
            <a:noFill/>
          </a:ln>
        </p:spPr>
      </p:pic>
    </p:spTree>
    <p:extLst>
      <p:ext uri="{BB962C8B-B14F-4D97-AF65-F5344CB8AC3E}">
        <p14:creationId xmlns:p14="http://schemas.microsoft.com/office/powerpoint/2010/main" val="398551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B040558-A365-4CCE-92FA-5A48CD98F9C9}"/>
              </a:ext>
            </a:extLst>
          </p:cNvPr>
          <p:cNvSpPr>
            <a:spLocks noGrp="1"/>
          </p:cNvSpPr>
          <p:nvPr>
            <p:ph type="title"/>
          </p:nvPr>
        </p:nvSpPr>
        <p:spPr>
          <a:xfrm>
            <a:off x="693566" y="974190"/>
            <a:ext cx="8273331" cy="760890"/>
          </a:xfrm>
        </p:spPr>
        <p:txBody>
          <a:bodyPr/>
          <a:lstStyle/>
          <a:p>
            <a:pPr>
              <a:defRPr/>
            </a:pPr>
            <a:r>
              <a:rPr lang="en-US" b="1" dirty="0">
                <a:solidFill>
                  <a:srgbClr val="FFFEFF"/>
                </a:solidFill>
              </a:rPr>
              <a:t>Assessment Strategy</a:t>
            </a:r>
          </a:p>
        </p:txBody>
      </p:sp>
      <p:sp>
        <p:nvSpPr>
          <p:cNvPr id="25604" name="Slide Number Placeholder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800">
                <a:solidFill>
                  <a:schemeClr val="tx1"/>
                </a:solidFill>
                <a:latin typeface="Arial" panose="020B0604020202020204" pitchFamily="34" charset="0"/>
              </a:defRPr>
            </a:lvl1pPr>
            <a:lvl2pPr marL="557267" indent="-214333">
              <a:defRPr sz="1800">
                <a:solidFill>
                  <a:schemeClr val="tx1"/>
                </a:solidFill>
                <a:latin typeface="Arial" panose="020B0604020202020204" pitchFamily="34" charset="0"/>
              </a:defRPr>
            </a:lvl2pPr>
            <a:lvl3pPr marL="857333" indent="-171466">
              <a:defRPr sz="1800">
                <a:solidFill>
                  <a:schemeClr val="tx1"/>
                </a:solidFill>
                <a:latin typeface="Arial" panose="020B0604020202020204" pitchFamily="34" charset="0"/>
              </a:defRPr>
            </a:lvl3pPr>
            <a:lvl4pPr marL="1200266" indent="-171466">
              <a:defRPr sz="1800">
                <a:solidFill>
                  <a:schemeClr val="tx1"/>
                </a:solidFill>
                <a:latin typeface="Arial" panose="020B0604020202020204" pitchFamily="34" charset="0"/>
              </a:defRPr>
            </a:lvl4pPr>
            <a:lvl5pPr marL="1543200" indent="-171466">
              <a:defRPr sz="1800">
                <a:solidFill>
                  <a:schemeClr val="tx1"/>
                </a:solidFill>
                <a:latin typeface="Arial" panose="020B0604020202020204" pitchFamily="34" charset="0"/>
              </a:defRPr>
            </a:lvl5pPr>
            <a:lvl6pPr marL="1886133" indent="-171466" eaLnBrk="0" fontAlgn="base" hangingPunct="0">
              <a:spcBef>
                <a:spcPct val="0"/>
              </a:spcBef>
              <a:spcAft>
                <a:spcPct val="0"/>
              </a:spcAft>
              <a:defRPr sz="1800">
                <a:solidFill>
                  <a:schemeClr val="tx1"/>
                </a:solidFill>
                <a:latin typeface="Arial" panose="020B0604020202020204" pitchFamily="34" charset="0"/>
              </a:defRPr>
            </a:lvl6pPr>
            <a:lvl7pPr marL="2229067" indent="-171466" eaLnBrk="0" fontAlgn="base" hangingPunct="0">
              <a:spcBef>
                <a:spcPct val="0"/>
              </a:spcBef>
              <a:spcAft>
                <a:spcPct val="0"/>
              </a:spcAft>
              <a:defRPr sz="1800">
                <a:solidFill>
                  <a:schemeClr val="tx1"/>
                </a:solidFill>
                <a:latin typeface="Arial" panose="020B0604020202020204" pitchFamily="34" charset="0"/>
              </a:defRPr>
            </a:lvl7pPr>
            <a:lvl8pPr marL="2572000" indent="-171466" eaLnBrk="0" fontAlgn="base" hangingPunct="0">
              <a:spcBef>
                <a:spcPct val="0"/>
              </a:spcBef>
              <a:spcAft>
                <a:spcPct val="0"/>
              </a:spcAft>
              <a:defRPr sz="1800">
                <a:solidFill>
                  <a:schemeClr val="tx1"/>
                </a:solidFill>
                <a:latin typeface="Arial" panose="020B0604020202020204" pitchFamily="34" charset="0"/>
              </a:defRPr>
            </a:lvl8pPr>
            <a:lvl9pPr marL="2914933" indent="-171466" eaLnBrk="0" fontAlgn="base" hangingPunct="0">
              <a:spcBef>
                <a:spcPct val="0"/>
              </a:spcBef>
              <a:spcAft>
                <a:spcPct val="0"/>
              </a:spcAft>
              <a:defRPr sz="1800">
                <a:solidFill>
                  <a:schemeClr val="tx1"/>
                </a:solidFill>
                <a:latin typeface="Arial" panose="020B0604020202020204" pitchFamily="34" charset="0"/>
              </a:defRPr>
            </a:lvl9pPr>
          </a:lstStyle>
          <a:p>
            <a:fld id="{8BA06601-528A-4F99-B42D-7E229610534E}" type="slidenum">
              <a:rPr lang="en-US" altLang="en-US" sz="675">
                <a:solidFill>
                  <a:schemeClr val="accent2"/>
                </a:solidFill>
              </a:rPr>
              <a:pPr/>
              <a:t>4</a:t>
            </a:fld>
            <a:endParaRPr lang="en-US" altLang="en-US" sz="675">
              <a:solidFill>
                <a:schemeClr val="accent2"/>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33347657"/>
              </p:ext>
            </p:extLst>
          </p:nvPr>
        </p:nvGraphicFramePr>
        <p:xfrm>
          <a:off x="1107968" y="2283904"/>
          <a:ext cx="5319081" cy="1926378"/>
        </p:xfrm>
        <a:graphic>
          <a:graphicData uri="http://schemas.openxmlformats.org/drawingml/2006/table">
            <a:tbl>
              <a:tblPr firstRow="1" bandRow="1">
                <a:tableStyleId>{5C22544A-7EE6-4342-B048-85BDC9FD1C3A}</a:tableStyleId>
              </a:tblPr>
              <a:tblGrid>
                <a:gridCol w="4229915">
                  <a:extLst>
                    <a:ext uri="{9D8B030D-6E8A-4147-A177-3AD203B41FA5}">
                      <a16:colId xmlns:a16="http://schemas.microsoft.com/office/drawing/2014/main" val="898082765"/>
                    </a:ext>
                  </a:extLst>
                </a:gridCol>
                <a:gridCol w="1089166">
                  <a:extLst>
                    <a:ext uri="{9D8B030D-6E8A-4147-A177-3AD203B41FA5}">
                      <a16:colId xmlns:a16="http://schemas.microsoft.com/office/drawing/2014/main" val="1763047040"/>
                    </a:ext>
                  </a:extLst>
                </a:gridCol>
              </a:tblGrid>
              <a:tr h="50140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800" b="1" dirty="0"/>
                        <a:t>Grading:</a:t>
                      </a:r>
                      <a:r>
                        <a:rPr lang="en-US" sz="2800" dirty="0"/>
                        <a:t> </a:t>
                      </a:r>
                    </a:p>
                  </a:txBody>
                  <a:tcPr marL="51444" marR="51444" marT="25722" marB="25722"/>
                </a:tc>
                <a:tc>
                  <a:txBody>
                    <a:bodyPr/>
                    <a:lstStyle/>
                    <a:p>
                      <a:endParaRPr lang="en-US" sz="1600" dirty="0"/>
                    </a:p>
                  </a:txBody>
                  <a:tcPr marL="51444" marR="51444" marT="25722" marB="25722"/>
                </a:tc>
                <a:extLst>
                  <a:ext uri="{0D108BD9-81ED-4DB2-BD59-A6C34878D82A}">
                    <a16:rowId xmlns:a16="http://schemas.microsoft.com/office/drawing/2014/main" val="3973238921"/>
                  </a:ext>
                </a:extLst>
              </a:tr>
              <a:tr h="3084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Course work (</a:t>
                      </a:r>
                      <a:r>
                        <a:rPr lang="en-US" sz="2000" spc="-10" dirty="0">
                          <a:effectLst/>
                        </a:rPr>
                        <a:t>Quizzes</a:t>
                      </a:r>
                      <a:r>
                        <a:rPr lang="en-US" sz="2000" spc="-10" dirty="0">
                          <a:effectLst/>
                          <a:latin typeface="Calibri" panose="020F0502020204030204" pitchFamily="34" charset="0"/>
                          <a:ea typeface="Calibri" panose="020F0502020204030204" pitchFamily="34" charset="0"/>
                          <a:cs typeface="Arial" panose="020B0604020202020204" pitchFamily="34" charset="0"/>
                        </a:rPr>
                        <a:t> </a:t>
                      </a:r>
                      <a:r>
                        <a:rPr lang="en-US" sz="2000" dirty="0"/>
                        <a:t>- Activates )</a:t>
                      </a:r>
                    </a:p>
                  </a:txBody>
                  <a:tcPr marL="51444" marR="51444" marT="25722" marB="25722"/>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10 %</a:t>
                      </a:r>
                    </a:p>
                  </a:txBody>
                  <a:tcPr marL="51444" marR="51444" marT="25722" marB="25722"/>
                </a:tc>
                <a:extLst>
                  <a:ext uri="{0D108BD9-81ED-4DB2-BD59-A6C34878D82A}">
                    <a16:rowId xmlns:a16="http://schemas.microsoft.com/office/drawing/2014/main" val="2497634665"/>
                  </a:ext>
                </a:extLst>
              </a:tr>
              <a:tr h="301669">
                <a:tc>
                  <a:txBody>
                    <a:bodyPr/>
                    <a:lstStyle/>
                    <a:p>
                      <a:pPr marL="0" marR="0" lvl="0" indent="0" algn="l" defTabSz="503972" rtl="0" eaLnBrk="1" fontAlgn="auto" latinLnBrk="0" hangingPunct="1">
                        <a:lnSpc>
                          <a:spcPct val="100000"/>
                        </a:lnSpc>
                        <a:spcBef>
                          <a:spcPts val="0"/>
                        </a:spcBef>
                        <a:spcAft>
                          <a:spcPts val="0"/>
                        </a:spcAft>
                        <a:buClrTx/>
                        <a:buSzTx/>
                        <a:buFontTx/>
                        <a:buNone/>
                        <a:tabLst/>
                        <a:defRPr/>
                      </a:pPr>
                      <a:r>
                        <a:rPr lang="en-US" sz="2000" dirty="0">
                          <a:effectLst/>
                        </a:rPr>
                        <a:t>Practical(</a:t>
                      </a:r>
                      <a:r>
                        <a:rPr lang="en-US" sz="2000" dirty="0"/>
                        <a:t>Course Project </a:t>
                      </a:r>
                      <a:r>
                        <a:rPr lang="en-US" sz="2000" dirty="0">
                          <a:effectLst/>
                          <a:latin typeface="Calibri" panose="020F0502020204030204" pitchFamily="34" charset="0"/>
                          <a:ea typeface="Calibri" panose="020F0502020204030204" pitchFamily="34" charset="0"/>
                          <a:cs typeface="Arial" panose="020B0604020202020204" pitchFamily="34" charset="0"/>
                        </a:rPr>
                        <a:t>- Labs)</a:t>
                      </a:r>
                    </a:p>
                  </a:txBody>
                  <a:tcPr marL="51444" marR="51444" marT="25722" marB="25722"/>
                </a:tc>
                <a:tc>
                  <a:txBody>
                    <a:bodyPr/>
                    <a:lstStyle/>
                    <a:p>
                      <a:pPr marL="0" marR="0" indent="0" algn="ctr" defTabSz="503972" rtl="0" eaLnBrk="1" fontAlgn="auto" latinLnBrk="0" hangingPunct="1">
                        <a:lnSpc>
                          <a:spcPct val="100000"/>
                        </a:lnSpc>
                        <a:spcBef>
                          <a:spcPts val="0"/>
                        </a:spcBef>
                        <a:spcAft>
                          <a:spcPts val="0"/>
                        </a:spcAft>
                        <a:buClrTx/>
                        <a:buSzTx/>
                        <a:buFontTx/>
                        <a:buNone/>
                        <a:tabLst/>
                        <a:defRPr/>
                      </a:pPr>
                      <a:r>
                        <a:rPr lang="en-US" sz="2000" dirty="0"/>
                        <a:t>20 %</a:t>
                      </a:r>
                    </a:p>
                  </a:txBody>
                  <a:tcPr marL="51444" marR="51444" marT="25722" marB="25722"/>
                </a:tc>
                <a:extLst>
                  <a:ext uri="{0D108BD9-81ED-4DB2-BD59-A6C34878D82A}">
                    <a16:rowId xmlns:a16="http://schemas.microsoft.com/office/drawing/2014/main" val="3312898045"/>
                  </a:ext>
                </a:extLst>
              </a:tr>
              <a:tr h="301669">
                <a:tc>
                  <a:txBody>
                    <a:bodyPr/>
                    <a:lstStyle/>
                    <a:p>
                      <a:r>
                        <a:rPr lang="en-US" sz="2000" dirty="0"/>
                        <a:t>Midterm Exam</a:t>
                      </a:r>
                    </a:p>
                  </a:txBody>
                  <a:tcPr marL="51444" marR="51444" marT="25722" marB="25722"/>
                </a:tc>
                <a:tc>
                  <a:txBody>
                    <a:bodyPr/>
                    <a:lstStyle/>
                    <a:p>
                      <a:pPr algn="ctr"/>
                      <a:r>
                        <a:rPr lang="en-US" sz="2000" dirty="0"/>
                        <a:t>20 %</a:t>
                      </a:r>
                    </a:p>
                  </a:txBody>
                  <a:tcPr marL="51444" marR="51444" marT="25722" marB="25722"/>
                </a:tc>
                <a:extLst>
                  <a:ext uri="{0D108BD9-81ED-4DB2-BD59-A6C34878D82A}">
                    <a16:rowId xmlns:a16="http://schemas.microsoft.com/office/drawing/2014/main" val="3943182764"/>
                  </a:ext>
                </a:extLst>
              </a:tr>
              <a:tr h="301669">
                <a:tc>
                  <a:txBody>
                    <a:bodyPr/>
                    <a:lstStyle/>
                    <a:p>
                      <a:r>
                        <a:rPr lang="en-US" sz="2000" dirty="0"/>
                        <a:t>Final Exam</a:t>
                      </a:r>
                    </a:p>
                  </a:txBody>
                  <a:tcPr marL="51444" marR="51444" marT="25722" marB="25722"/>
                </a:tc>
                <a:tc>
                  <a:txBody>
                    <a:bodyPr/>
                    <a:lstStyle/>
                    <a:p>
                      <a:pPr algn="ctr"/>
                      <a:r>
                        <a:rPr lang="en-US" sz="2000" dirty="0"/>
                        <a:t>50 % </a:t>
                      </a:r>
                    </a:p>
                  </a:txBody>
                  <a:tcPr marL="51444" marR="51444" marT="25722" marB="25722"/>
                </a:tc>
                <a:extLst>
                  <a:ext uri="{0D108BD9-81ED-4DB2-BD59-A6C34878D82A}">
                    <a16:rowId xmlns:a16="http://schemas.microsoft.com/office/drawing/2014/main" val="1831399196"/>
                  </a:ext>
                </a:extLst>
              </a:tr>
            </a:tbl>
          </a:graphicData>
        </a:graphic>
      </p:graphicFrame>
      <p:sp>
        <p:nvSpPr>
          <p:cNvPr id="25625" name="object 5"/>
          <p:cNvSpPr>
            <a:spLocks noChangeArrowheads="1"/>
          </p:cNvSpPr>
          <p:nvPr/>
        </p:nvSpPr>
        <p:spPr bwMode="auto">
          <a:xfrm>
            <a:off x="7674735" y="2608544"/>
            <a:ext cx="3647875" cy="211585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350"/>
          </a:p>
        </p:txBody>
      </p:sp>
      <p:sp>
        <p:nvSpPr>
          <p:cNvPr id="4" name="Rectangle 1"/>
          <p:cNvSpPr>
            <a:spLocks noChangeArrowheads="1"/>
          </p:cNvSpPr>
          <p:nvPr/>
        </p:nvSpPr>
        <p:spPr bwMode="auto">
          <a:xfrm>
            <a:off x="7361769" y="1697568"/>
            <a:ext cx="167591" cy="586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953" tIns="41476" rIns="82953" bIns="41476" numCol="1" anchor="ctr" anchorCtr="0" compatLnSpc="1">
            <a:prstTxWarp prst="textNoShape">
              <a:avLst/>
            </a:prstTxWarp>
            <a:spAutoFit/>
          </a:bodyPr>
          <a:lstStyle/>
          <a:p>
            <a:pPr defTabSz="829544" eaLnBrk="0" fontAlgn="base" hangingPunct="0">
              <a:spcBef>
                <a:spcPct val="0"/>
              </a:spcBef>
              <a:spcAft>
                <a:spcPct val="0"/>
              </a:spcAft>
            </a:pPr>
            <a:br>
              <a:rPr lang="en-US" altLang="en-US" sz="1633">
                <a:latin typeface="Arial" panose="020B0604020202020204" pitchFamily="34" charset="0"/>
              </a:rPr>
            </a:br>
            <a:endParaRPr lang="en-US" altLang="en-US" sz="1633">
              <a:latin typeface="Arial" panose="020B0604020202020204" pitchFamily="34" charset="0"/>
            </a:endParaRPr>
          </a:p>
        </p:txBody>
      </p:sp>
      <p:pic>
        <p:nvPicPr>
          <p:cNvPr id="3" name="Picture 2">
            <a:extLst>
              <a:ext uri="{FF2B5EF4-FFF2-40B4-BE49-F238E27FC236}">
                <a16:creationId xmlns:a16="http://schemas.microsoft.com/office/drawing/2014/main" id="{27777340-FDCF-2358-08E6-4818A77DEE0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508490" y="848606"/>
            <a:ext cx="1973580" cy="758825"/>
          </a:xfrm>
          <a:prstGeom prst="rect">
            <a:avLst/>
          </a:prstGeom>
          <a:noFill/>
          <a:ln>
            <a:noFill/>
          </a:ln>
        </p:spPr>
      </p:pic>
      <p:graphicFrame>
        <p:nvGraphicFramePr>
          <p:cNvPr id="5" name="Table 4">
            <a:extLst>
              <a:ext uri="{FF2B5EF4-FFF2-40B4-BE49-F238E27FC236}">
                <a16:creationId xmlns:a16="http://schemas.microsoft.com/office/drawing/2014/main" id="{0834ED22-2CAE-D119-683E-D121F2EE3C19}"/>
              </a:ext>
            </a:extLst>
          </p:cNvPr>
          <p:cNvGraphicFramePr>
            <a:graphicFrameLocks noGrp="1"/>
          </p:cNvGraphicFramePr>
          <p:nvPr>
            <p:extLst>
              <p:ext uri="{D42A27DB-BD31-4B8C-83A1-F6EECF244321}">
                <p14:modId xmlns:p14="http://schemas.microsoft.com/office/powerpoint/2010/main" val="4235510726"/>
              </p:ext>
            </p:extLst>
          </p:nvPr>
        </p:nvGraphicFramePr>
        <p:xfrm>
          <a:off x="1107968" y="5122921"/>
          <a:ext cx="8605168" cy="672477"/>
        </p:xfrm>
        <a:graphic>
          <a:graphicData uri="http://schemas.openxmlformats.org/drawingml/2006/table">
            <a:tbl>
              <a:tblPr firstRow="1" bandRow="1">
                <a:tableStyleId>{5C22544A-7EE6-4342-B048-85BDC9FD1C3A}</a:tableStyleId>
              </a:tblPr>
              <a:tblGrid>
                <a:gridCol w="2569952">
                  <a:extLst>
                    <a:ext uri="{9D8B030D-6E8A-4147-A177-3AD203B41FA5}">
                      <a16:colId xmlns:a16="http://schemas.microsoft.com/office/drawing/2014/main" val="2405051550"/>
                    </a:ext>
                  </a:extLst>
                </a:gridCol>
                <a:gridCol w="6035216">
                  <a:extLst>
                    <a:ext uri="{9D8B030D-6E8A-4147-A177-3AD203B41FA5}">
                      <a16:colId xmlns:a16="http://schemas.microsoft.com/office/drawing/2014/main" val="991024290"/>
                    </a:ext>
                  </a:extLst>
                </a:gridCol>
              </a:tblGrid>
              <a:tr h="672477">
                <a:tc>
                  <a:txBody>
                    <a:bodyPr/>
                    <a:lstStyle/>
                    <a:p>
                      <a:r>
                        <a:rPr lang="en-US" sz="1700" dirty="0"/>
                        <a:t>Midterm Exam</a:t>
                      </a:r>
                    </a:p>
                  </a:txBody>
                  <a:tcPr marL="56708" marR="56708" marT="28354" marB="28354" anchor="ctr"/>
                </a:tc>
                <a:tc>
                  <a:txBody>
                    <a:bodyPr/>
                    <a:lstStyle/>
                    <a:p>
                      <a:pPr algn="ctr"/>
                      <a:r>
                        <a:rPr lang="en-US" sz="1700" dirty="0"/>
                        <a:t> Date : 8-11-2025 to 13-11-2025</a:t>
                      </a:r>
                    </a:p>
                  </a:txBody>
                  <a:tcPr marL="56708" marR="56708" marT="28354" marB="28354" anchor="ctr"/>
                </a:tc>
                <a:extLst>
                  <a:ext uri="{0D108BD9-81ED-4DB2-BD59-A6C34878D82A}">
                    <a16:rowId xmlns:a16="http://schemas.microsoft.com/office/drawing/2014/main" val="713357339"/>
                  </a:ext>
                </a:extLst>
              </a:tr>
            </a:tbl>
          </a:graphicData>
        </a:graphic>
      </p:graphicFrame>
    </p:spTree>
    <p:extLst>
      <p:ext uri="{BB962C8B-B14F-4D97-AF65-F5344CB8AC3E}">
        <p14:creationId xmlns:p14="http://schemas.microsoft.com/office/powerpoint/2010/main" val="44828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17C969-0A68-10F0-A629-FEBD28A01E54}"/>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6" name="TextBox 5">
            <a:extLst>
              <a:ext uri="{FF2B5EF4-FFF2-40B4-BE49-F238E27FC236}">
                <a16:creationId xmlns:a16="http://schemas.microsoft.com/office/drawing/2014/main" id="{1D3947B3-F701-D49F-20F3-3D743B8FC8CE}"/>
              </a:ext>
            </a:extLst>
          </p:cNvPr>
          <p:cNvSpPr txBox="1"/>
          <p:nvPr/>
        </p:nvSpPr>
        <p:spPr>
          <a:xfrm>
            <a:off x="537972" y="727234"/>
            <a:ext cx="6482587" cy="5355312"/>
          </a:xfrm>
          <a:prstGeom prst="rect">
            <a:avLst/>
          </a:prstGeom>
          <a:noFill/>
        </p:spPr>
        <p:txBody>
          <a:bodyPr wrap="square">
            <a:spAutoFit/>
          </a:bodyPr>
          <a:lstStyle/>
          <a:p>
            <a:r>
              <a:rPr lang="en-US" dirty="0"/>
              <a:t>✅ </a:t>
            </a:r>
            <a:r>
              <a:rPr lang="en-US" b="1" dirty="0">
                <a:solidFill>
                  <a:schemeClr val="accent2">
                    <a:lumMod val="75000"/>
                  </a:schemeClr>
                </a:solidFill>
              </a:rPr>
              <a:t>Lecture 1</a:t>
            </a:r>
            <a:r>
              <a:rPr lang="en-US" dirty="0"/>
              <a:t> – </a:t>
            </a:r>
            <a:r>
              <a:rPr lang="en-US" b="1" dirty="0">
                <a:solidFill>
                  <a:schemeClr val="accent2">
                    <a:lumMod val="75000"/>
                  </a:schemeClr>
                </a:solidFill>
              </a:rPr>
              <a:t>Introduction &amp; Basics</a:t>
            </a:r>
          </a:p>
          <a:p>
            <a:r>
              <a:rPr lang="en-US" dirty="0"/>
              <a:t>•	What is C++, history, compiling, IDEs.</a:t>
            </a:r>
          </a:p>
          <a:p>
            <a:r>
              <a:rPr lang="en-US" dirty="0"/>
              <a:t>•	Structure of a C++ program.</a:t>
            </a:r>
          </a:p>
          <a:p>
            <a:r>
              <a:rPr lang="en-US" dirty="0"/>
              <a:t>•	Input/Output.</a:t>
            </a:r>
          </a:p>
          <a:p>
            <a:endParaRPr lang="en-US" sz="1400" dirty="0"/>
          </a:p>
          <a:p>
            <a:r>
              <a:rPr lang="en-US" dirty="0"/>
              <a:t>✅ </a:t>
            </a:r>
            <a:r>
              <a:rPr lang="en-US" b="1" dirty="0">
                <a:solidFill>
                  <a:schemeClr val="accent2">
                    <a:lumMod val="75000"/>
                  </a:schemeClr>
                </a:solidFill>
              </a:rPr>
              <a:t>Lecture 2</a:t>
            </a:r>
            <a:r>
              <a:rPr lang="en-US" dirty="0"/>
              <a:t> – </a:t>
            </a:r>
            <a:r>
              <a:rPr lang="en-US" b="1" dirty="0">
                <a:solidFill>
                  <a:schemeClr val="accent2">
                    <a:lumMod val="75000"/>
                  </a:schemeClr>
                </a:solidFill>
              </a:rPr>
              <a:t>Variables &amp; Data Types</a:t>
            </a:r>
          </a:p>
          <a:p>
            <a:r>
              <a:rPr lang="en-US" dirty="0"/>
              <a:t>•	Data types (`int`, `float`, `char`, `string`, `bool`).</a:t>
            </a:r>
          </a:p>
          <a:p>
            <a:r>
              <a:rPr lang="en-US" dirty="0"/>
              <a:t>•	Constants.</a:t>
            </a:r>
          </a:p>
          <a:p>
            <a:endParaRPr lang="en-US" dirty="0"/>
          </a:p>
          <a:p>
            <a:r>
              <a:rPr lang="en-US" dirty="0"/>
              <a:t>✅ </a:t>
            </a:r>
            <a:r>
              <a:rPr lang="en-US" b="1" dirty="0">
                <a:solidFill>
                  <a:schemeClr val="accent2">
                    <a:lumMod val="75000"/>
                  </a:schemeClr>
                </a:solidFill>
              </a:rPr>
              <a:t>Lecture 3</a:t>
            </a:r>
            <a:r>
              <a:rPr lang="en-US" dirty="0"/>
              <a:t> – </a:t>
            </a:r>
            <a:r>
              <a:rPr lang="en-US" b="1" dirty="0">
                <a:solidFill>
                  <a:schemeClr val="accent2">
                    <a:lumMod val="75000"/>
                  </a:schemeClr>
                </a:solidFill>
              </a:rPr>
              <a:t>Operators &amp; Expressions</a:t>
            </a:r>
          </a:p>
          <a:p>
            <a:r>
              <a:rPr lang="en-US" dirty="0"/>
              <a:t>•	Arithmetic, relational, logical, increment/decrement.</a:t>
            </a:r>
          </a:p>
          <a:p>
            <a:r>
              <a:rPr lang="en-US" dirty="0"/>
              <a:t>•	Precedence of operators.</a:t>
            </a:r>
          </a:p>
          <a:p>
            <a:endParaRPr lang="en-US" dirty="0"/>
          </a:p>
          <a:p>
            <a:r>
              <a:rPr lang="en-US" dirty="0"/>
              <a:t>✅ </a:t>
            </a:r>
            <a:r>
              <a:rPr lang="en-US" b="1" dirty="0">
                <a:solidFill>
                  <a:schemeClr val="accent2">
                    <a:lumMod val="75000"/>
                  </a:schemeClr>
                </a:solidFill>
              </a:rPr>
              <a:t>Lecture 4</a:t>
            </a:r>
            <a:r>
              <a:rPr lang="en-US" dirty="0"/>
              <a:t> – </a:t>
            </a:r>
            <a:r>
              <a:rPr lang="en-US" b="1" dirty="0">
                <a:solidFill>
                  <a:schemeClr val="accent2">
                    <a:lumMod val="75000"/>
                  </a:schemeClr>
                </a:solidFill>
              </a:rPr>
              <a:t>Control Structures</a:t>
            </a:r>
          </a:p>
          <a:p>
            <a:r>
              <a:rPr lang="en-US" dirty="0"/>
              <a:t>•	`if`, `if-else`, nested `if`.</a:t>
            </a:r>
          </a:p>
          <a:p>
            <a:r>
              <a:rPr lang="en-US" dirty="0"/>
              <a:t>•	`switch-case`.</a:t>
            </a:r>
          </a:p>
          <a:p>
            <a:endParaRPr lang="en-US" dirty="0"/>
          </a:p>
          <a:p>
            <a:r>
              <a:rPr lang="en-US" dirty="0"/>
              <a:t>✅ </a:t>
            </a:r>
            <a:r>
              <a:rPr lang="en-US" b="1" dirty="0">
                <a:solidFill>
                  <a:schemeClr val="accent2">
                    <a:lumMod val="75000"/>
                  </a:schemeClr>
                </a:solidFill>
              </a:rPr>
              <a:t>Lecture 5</a:t>
            </a:r>
            <a:r>
              <a:rPr lang="en-US" dirty="0"/>
              <a:t> – </a:t>
            </a:r>
            <a:r>
              <a:rPr lang="en-US" b="1" dirty="0">
                <a:solidFill>
                  <a:schemeClr val="accent2">
                    <a:lumMod val="75000"/>
                  </a:schemeClr>
                </a:solidFill>
              </a:rPr>
              <a:t>Control Structures</a:t>
            </a:r>
          </a:p>
          <a:p>
            <a:r>
              <a:rPr lang="en-US" dirty="0"/>
              <a:t>•	Loops (`for`, `while`, `do-while`).</a:t>
            </a:r>
          </a:p>
        </p:txBody>
      </p:sp>
      <p:sp>
        <p:nvSpPr>
          <p:cNvPr id="10" name="TextBox 9">
            <a:extLst>
              <a:ext uri="{FF2B5EF4-FFF2-40B4-BE49-F238E27FC236}">
                <a16:creationId xmlns:a16="http://schemas.microsoft.com/office/drawing/2014/main" id="{B7F261F3-8C05-991F-B7DD-6DAD2EC7FC71}"/>
              </a:ext>
            </a:extLst>
          </p:cNvPr>
          <p:cNvSpPr txBox="1"/>
          <p:nvPr/>
        </p:nvSpPr>
        <p:spPr>
          <a:xfrm>
            <a:off x="5953759" y="727234"/>
            <a:ext cx="6482587" cy="5663089"/>
          </a:xfrm>
          <a:prstGeom prst="rect">
            <a:avLst/>
          </a:prstGeom>
          <a:noFill/>
        </p:spPr>
        <p:txBody>
          <a:bodyPr wrap="square">
            <a:spAutoFit/>
          </a:bodyPr>
          <a:lstStyle/>
          <a:p>
            <a:r>
              <a:rPr lang="en-US" dirty="0"/>
              <a:t>✅ </a:t>
            </a:r>
            <a:r>
              <a:rPr lang="en-US" b="1" dirty="0">
                <a:solidFill>
                  <a:schemeClr val="accent2">
                    <a:lumMod val="75000"/>
                  </a:schemeClr>
                </a:solidFill>
              </a:rPr>
              <a:t>Lecture 6-7 </a:t>
            </a:r>
            <a:r>
              <a:rPr lang="en-US" dirty="0"/>
              <a:t>– </a:t>
            </a:r>
            <a:r>
              <a:rPr lang="en-US" b="1" dirty="0">
                <a:solidFill>
                  <a:schemeClr val="accent2">
                    <a:lumMod val="75000"/>
                  </a:schemeClr>
                </a:solidFill>
              </a:rPr>
              <a:t>Functions</a:t>
            </a:r>
          </a:p>
          <a:p>
            <a:r>
              <a:rPr lang="en-US" dirty="0"/>
              <a:t>•	Defining &amp; calling functions.</a:t>
            </a:r>
          </a:p>
          <a:p>
            <a:r>
              <a:rPr lang="en-US" dirty="0"/>
              <a:t>•	Function parameters &amp; return values  And Scope of variables.</a:t>
            </a:r>
          </a:p>
          <a:p>
            <a:endParaRPr lang="en-US" sz="1200" dirty="0"/>
          </a:p>
          <a:p>
            <a:r>
              <a:rPr lang="en-US" dirty="0"/>
              <a:t>✅ </a:t>
            </a:r>
            <a:r>
              <a:rPr lang="en-US" b="1" dirty="0">
                <a:solidFill>
                  <a:schemeClr val="accent2">
                    <a:lumMod val="75000"/>
                  </a:schemeClr>
                </a:solidFill>
              </a:rPr>
              <a:t>Lecture 8-9 </a:t>
            </a:r>
            <a:r>
              <a:rPr lang="en-US" dirty="0"/>
              <a:t>– </a:t>
            </a:r>
            <a:r>
              <a:rPr lang="en-US" b="1" dirty="0">
                <a:solidFill>
                  <a:schemeClr val="accent2">
                    <a:lumMod val="75000"/>
                  </a:schemeClr>
                </a:solidFill>
              </a:rPr>
              <a:t>Arrays</a:t>
            </a:r>
          </a:p>
          <a:p>
            <a:r>
              <a:rPr lang="en-US" dirty="0"/>
              <a:t>•	Single &amp; multi-dimensional arrays.</a:t>
            </a:r>
          </a:p>
          <a:p>
            <a:r>
              <a:rPr lang="en-US" dirty="0"/>
              <a:t>•	Traversing arrays.</a:t>
            </a:r>
          </a:p>
          <a:p>
            <a:r>
              <a:rPr lang="en-US" dirty="0"/>
              <a:t>•	Basic array algorithms.</a:t>
            </a:r>
          </a:p>
          <a:p>
            <a:endParaRPr lang="en-US" sz="1200" dirty="0"/>
          </a:p>
          <a:p>
            <a:r>
              <a:rPr lang="en-US" dirty="0"/>
              <a:t>✅ </a:t>
            </a:r>
            <a:r>
              <a:rPr lang="en-US" b="1" dirty="0">
                <a:solidFill>
                  <a:schemeClr val="accent2">
                    <a:lumMod val="75000"/>
                  </a:schemeClr>
                </a:solidFill>
              </a:rPr>
              <a:t>Lecture 10 </a:t>
            </a:r>
            <a:r>
              <a:rPr lang="en-US" dirty="0"/>
              <a:t>– </a:t>
            </a:r>
            <a:r>
              <a:rPr lang="en-US" b="1" dirty="0">
                <a:solidFill>
                  <a:schemeClr val="accent2">
                    <a:lumMod val="75000"/>
                  </a:schemeClr>
                </a:solidFill>
              </a:rPr>
              <a:t>Pointers</a:t>
            </a:r>
          </a:p>
          <a:p>
            <a:r>
              <a:rPr lang="en-US" dirty="0"/>
              <a:t>•	Basics of pointers.</a:t>
            </a:r>
          </a:p>
          <a:p>
            <a:r>
              <a:rPr lang="en-US" dirty="0"/>
              <a:t>•	Pointers with arrays &amp; functions.</a:t>
            </a:r>
          </a:p>
          <a:p>
            <a:endParaRPr lang="en-US" sz="1400" dirty="0"/>
          </a:p>
          <a:p>
            <a:r>
              <a:rPr lang="en-US" dirty="0"/>
              <a:t>✅ </a:t>
            </a:r>
            <a:r>
              <a:rPr lang="en-US" b="1" dirty="0">
                <a:solidFill>
                  <a:schemeClr val="accent2">
                    <a:lumMod val="75000"/>
                  </a:schemeClr>
                </a:solidFill>
              </a:rPr>
              <a:t>Lecture 11 </a:t>
            </a:r>
            <a:r>
              <a:rPr lang="en-US" dirty="0"/>
              <a:t>– </a:t>
            </a:r>
            <a:r>
              <a:rPr lang="en-US" b="1" dirty="0">
                <a:solidFill>
                  <a:schemeClr val="accent2">
                    <a:lumMod val="75000"/>
                  </a:schemeClr>
                </a:solidFill>
              </a:rPr>
              <a:t>Object-Oriented Programming</a:t>
            </a:r>
          </a:p>
          <a:p>
            <a:r>
              <a:rPr lang="en-US" dirty="0"/>
              <a:t>•	Classes &amp; objects.</a:t>
            </a:r>
          </a:p>
          <a:p>
            <a:r>
              <a:rPr lang="en-US" dirty="0"/>
              <a:t>•	Constructors, destructors.</a:t>
            </a:r>
          </a:p>
          <a:p>
            <a:r>
              <a:rPr lang="en-US" dirty="0"/>
              <a:t>•	Member functions.</a:t>
            </a:r>
          </a:p>
          <a:p>
            <a:endParaRPr lang="en-US" sz="1400" dirty="0"/>
          </a:p>
          <a:p>
            <a:r>
              <a:rPr lang="en-US" dirty="0"/>
              <a:t>✅ </a:t>
            </a:r>
            <a:r>
              <a:rPr lang="en-US" b="1" dirty="0">
                <a:solidFill>
                  <a:schemeClr val="accent2">
                    <a:lumMod val="75000"/>
                  </a:schemeClr>
                </a:solidFill>
              </a:rPr>
              <a:t>Lecture 12 </a:t>
            </a:r>
            <a:r>
              <a:rPr lang="en-US" dirty="0"/>
              <a:t>– </a:t>
            </a:r>
            <a:r>
              <a:rPr lang="en-US" b="1" dirty="0">
                <a:solidFill>
                  <a:schemeClr val="accent2">
                    <a:lumMod val="75000"/>
                  </a:schemeClr>
                </a:solidFill>
              </a:rPr>
              <a:t>Advanced Topics &amp; Projects</a:t>
            </a:r>
          </a:p>
          <a:p>
            <a:r>
              <a:rPr lang="en-US" dirty="0"/>
              <a:t>•	File handling (read/write).</a:t>
            </a:r>
          </a:p>
          <a:p>
            <a:r>
              <a:rPr lang="en-US" dirty="0"/>
              <a:t>•	Small projects.</a:t>
            </a:r>
          </a:p>
        </p:txBody>
      </p:sp>
      <p:sp>
        <p:nvSpPr>
          <p:cNvPr id="12" name="TextBox 11">
            <a:extLst>
              <a:ext uri="{FF2B5EF4-FFF2-40B4-BE49-F238E27FC236}">
                <a16:creationId xmlns:a16="http://schemas.microsoft.com/office/drawing/2014/main" id="{6A19FAE9-6071-1354-8E84-DCD78A31409E}"/>
              </a:ext>
            </a:extLst>
          </p:cNvPr>
          <p:cNvSpPr txBox="1"/>
          <p:nvPr/>
        </p:nvSpPr>
        <p:spPr>
          <a:xfrm>
            <a:off x="4099813" y="0"/>
            <a:ext cx="6096000" cy="461665"/>
          </a:xfrm>
          <a:prstGeom prst="rect">
            <a:avLst/>
          </a:prstGeom>
          <a:noFill/>
        </p:spPr>
        <p:txBody>
          <a:bodyPr wrap="square">
            <a:spAutoFit/>
          </a:bodyPr>
          <a:lstStyle/>
          <a:p>
            <a:r>
              <a:rPr lang="en-US" sz="2400" b="1" dirty="0">
                <a:solidFill>
                  <a:schemeClr val="accent2">
                    <a:lumMod val="75000"/>
                  </a:schemeClr>
                </a:solidFill>
              </a:rPr>
              <a:t>COURSE CONTENTS</a:t>
            </a:r>
            <a:endParaRPr lang="en-US" sz="2400" dirty="0">
              <a:solidFill>
                <a:schemeClr val="accent2">
                  <a:lumMod val="75000"/>
                </a:schemeClr>
              </a:solidFill>
            </a:endParaRPr>
          </a:p>
        </p:txBody>
      </p:sp>
    </p:spTree>
    <p:extLst>
      <p:ext uri="{BB962C8B-B14F-4D97-AF65-F5344CB8AC3E}">
        <p14:creationId xmlns:p14="http://schemas.microsoft.com/office/powerpoint/2010/main" val="3389545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7948430" y="231550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18" name="Google Shape;118;p18"/>
          <p:cNvSpPr txBox="1">
            <a:spLocks noGrp="1"/>
          </p:cNvSpPr>
          <p:nvPr>
            <p:ph type="ctrTitle" idx="4294967295"/>
          </p:nvPr>
        </p:nvSpPr>
        <p:spPr>
          <a:xfrm>
            <a:off x="3764280" y="570811"/>
            <a:ext cx="5121950" cy="679213"/>
          </a:xfrm>
          <a:prstGeom prst="rect">
            <a:avLst/>
          </a:prstGeom>
        </p:spPr>
        <p:txBody>
          <a:bodyPr spcFirstLastPara="1" vert="horz" wrap="square" lIns="91425" tIns="91425" rIns="91425" bIns="91425" numCol="1" rtlCol="0" anchor="b" anchorCtr="0" compatLnSpc="1">
            <a:prstTxWarp prst="textNoShape">
              <a:avLst/>
            </a:prstTxWarp>
            <a:noAutofit/>
          </a:bodyPr>
          <a:lstStyle/>
          <a:p>
            <a:pPr lvl="0" algn="ctr"/>
            <a:r>
              <a:rPr lang="en" b="1" dirty="0">
                <a:solidFill>
                  <a:srgbClr val="0070C0"/>
                </a:solidFill>
              </a:rPr>
              <a:t>Lecture 1: </a:t>
            </a:r>
            <a:r>
              <a:rPr lang="en-US" b="1" dirty="0">
                <a:solidFill>
                  <a:srgbClr val="0070C0"/>
                </a:solidFill>
              </a:rPr>
              <a:t>C++ Basics</a:t>
            </a:r>
          </a:p>
        </p:txBody>
      </p:sp>
      <p:sp>
        <p:nvSpPr>
          <p:cNvPr id="119" name="Google Shape;119;p18"/>
          <p:cNvSpPr txBox="1">
            <a:spLocks noGrp="1"/>
          </p:cNvSpPr>
          <p:nvPr>
            <p:ph type="subTitle" idx="4294967295"/>
          </p:nvPr>
        </p:nvSpPr>
        <p:spPr>
          <a:xfrm>
            <a:off x="1499448" y="1914131"/>
            <a:ext cx="5488245" cy="4508348"/>
          </a:xfrm>
          <a:prstGeom prst="rect">
            <a:avLst/>
          </a:prstGeom>
        </p:spPr>
        <p:txBody>
          <a:bodyPr spcFirstLastPara="1" vert="horz" wrap="square" lIns="91425" tIns="91425" rIns="91425" bIns="91425" numCol="1" rtlCol="0" anchor="t" anchorCtr="0" compatLnSpc="1">
            <a:prstTxWarp prst="textNoShape">
              <a:avLst/>
            </a:prstTxWarp>
            <a:noAutofit/>
          </a:bodyPr>
          <a:lstStyle/>
          <a:p>
            <a:pPr>
              <a:lnSpc>
                <a:spcPct val="150000"/>
              </a:lnSpc>
              <a:buFont typeface="+mj-lt"/>
              <a:buAutoNum type="arabicPeriod"/>
              <a:defRPr/>
            </a:pPr>
            <a:r>
              <a:rPr lang="en-US" b="1" dirty="0"/>
              <a:t>Basic Concepts</a:t>
            </a:r>
          </a:p>
          <a:p>
            <a:pPr>
              <a:lnSpc>
                <a:spcPct val="150000"/>
              </a:lnSpc>
              <a:buFont typeface="+mj-lt"/>
              <a:buAutoNum type="arabicPeriod"/>
              <a:defRPr/>
            </a:pPr>
            <a:r>
              <a:rPr lang="en-US" b="1" dirty="0"/>
              <a:t>Introduction to C++</a:t>
            </a:r>
          </a:p>
          <a:p>
            <a:pPr>
              <a:lnSpc>
                <a:spcPct val="150000"/>
              </a:lnSpc>
              <a:buFont typeface="+mj-lt"/>
              <a:buAutoNum type="arabicPeriod"/>
              <a:defRPr/>
            </a:pPr>
            <a:r>
              <a:rPr lang="en-US" b="1" dirty="0"/>
              <a:t>C++ User Input and Output</a:t>
            </a:r>
          </a:p>
        </p:txBody>
      </p:sp>
      <p:cxnSp>
        <p:nvCxnSpPr>
          <p:cNvPr id="120" name="Google Shape;120;p18"/>
          <p:cNvCxnSpPr/>
          <p:nvPr/>
        </p:nvCxnSpPr>
        <p:spPr>
          <a:xfrm rot="10800000" flipH="1">
            <a:off x="9028079" y="194684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9674530" y="258801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9824030" y="324190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8098188" y="246342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5419" y="2595102"/>
            <a:ext cx="1171413" cy="1316864"/>
          </a:xfrm>
          <a:prstGeom prst="rect">
            <a:avLst/>
          </a:prstGeom>
        </p:spPr>
      </p:pic>
      <p:pic>
        <p:nvPicPr>
          <p:cNvPr id="2" name="Picture 1">
            <a:extLst>
              <a:ext uri="{FF2B5EF4-FFF2-40B4-BE49-F238E27FC236}">
                <a16:creationId xmlns:a16="http://schemas.microsoft.com/office/drawing/2014/main" id="{E89D0F71-CDF3-588B-3021-20BEE725114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84330" y="609241"/>
            <a:ext cx="1973580" cy="758825"/>
          </a:xfrm>
          <a:prstGeom prst="rect">
            <a:avLst/>
          </a:prstGeom>
          <a:noFill/>
          <a:ln>
            <a:noFill/>
          </a:ln>
        </p:spPr>
      </p:pic>
      <p:sp>
        <p:nvSpPr>
          <p:cNvPr id="4" name="Slide Number Placeholder 3">
            <a:extLst>
              <a:ext uri="{FF2B5EF4-FFF2-40B4-BE49-F238E27FC236}">
                <a16:creationId xmlns:a16="http://schemas.microsoft.com/office/drawing/2014/main" id="{428F081C-05DD-87E3-520D-AC3EADB6B54D}"/>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690517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470400" y="421010"/>
            <a:ext cx="6400800" cy="668625"/>
          </a:xfrm>
          <a:prstGeom prst="rect">
            <a:avLst/>
          </a:prstGeom>
        </p:spPr>
        <p:txBody>
          <a:bodyPr spcFirstLastPara="1" vert="horz" wrap="square" lIns="91425" tIns="91425" rIns="91425" bIns="91425" numCol="1" rtlCol="0" anchor="b" anchorCtr="0" compatLnSpc="1">
            <a:prstTxWarp prst="textNoShape">
              <a:avLst/>
            </a:prstTxWarp>
            <a:noAutofit/>
          </a:bodyPr>
          <a:lstStyle/>
          <a:p>
            <a:r>
              <a:rPr lang="en-US" sz="2400" b="1" dirty="0">
                <a:solidFill>
                  <a:srgbClr val="C00000"/>
                </a:solidFill>
              </a:rPr>
              <a:t>1. Basic Concepts</a:t>
            </a:r>
          </a:p>
        </p:txBody>
      </p:sp>
      <p:sp>
        <p:nvSpPr>
          <p:cNvPr id="111" name="Google Shape;111;p17"/>
          <p:cNvSpPr txBox="1">
            <a:spLocks noGrp="1"/>
          </p:cNvSpPr>
          <p:nvPr>
            <p:ph type="body" idx="1"/>
          </p:nvPr>
        </p:nvSpPr>
        <p:spPr>
          <a:xfrm>
            <a:off x="1046480" y="1616041"/>
            <a:ext cx="9235440" cy="4165323"/>
          </a:xfrm>
          <a:prstGeom prst="rect">
            <a:avLst/>
          </a:prstGeom>
        </p:spPr>
        <p:txBody>
          <a:bodyPr spcFirstLastPara="1" vert="horz" wrap="square" lIns="91425" tIns="91425" rIns="91425" bIns="91425" numCol="1" rtlCol="0" anchor="t" anchorCtr="0" compatLnSpc="1">
            <a:prstTxWarp prst="textNoShape">
              <a:avLst/>
            </a:prstTxWarp>
            <a:noAutofit/>
          </a:bodyPr>
          <a:lstStyle/>
          <a:p>
            <a:pPr marL="76200" indent="0" algn="just">
              <a:lnSpc>
                <a:spcPct val="150000"/>
              </a:lnSpc>
              <a:buNone/>
            </a:pPr>
            <a:r>
              <a:rPr lang="en-US" dirty="0">
                <a:solidFill>
                  <a:srgbClr val="FF0000"/>
                </a:solidFill>
              </a:rPr>
              <a:t>Programming:</a:t>
            </a:r>
            <a:r>
              <a:rPr lang="en-US" dirty="0"/>
              <a:t> The process of writing instructions and commands for a computer or any other device, to guide it and inform it of how to deal with data. And the programming process follows specific rules in the language chosen by the programmer.</a:t>
            </a:r>
          </a:p>
          <a:p>
            <a:pPr marL="76200" indent="0">
              <a:lnSpc>
                <a:spcPct val="150000"/>
              </a:lnSpc>
              <a:buNone/>
            </a:pPr>
            <a:endParaRPr lang="en-US" dirty="0"/>
          </a:p>
          <a:p>
            <a:pPr marL="76200" indent="0" algn="just">
              <a:lnSpc>
                <a:spcPct val="150000"/>
              </a:lnSpc>
              <a:buNone/>
            </a:pPr>
            <a:r>
              <a:rPr lang="en-US" dirty="0">
                <a:solidFill>
                  <a:srgbClr val="FF0000"/>
                </a:solidFill>
              </a:rPr>
              <a:t>Programmer: </a:t>
            </a:r>
            <a:r>
              <a:rPr lang="en-US" dirty="0"/>
              <a:t>The person who is able to use instructions and commands to solve a problem using a programming language.</a:t>
            </a:r>
          </a:p>
        </p:txBody>
      </p:sp>
      <p:sp>
        <p:nvSpPr>
          <p:cNvPr id="2" name="Slide Number Placeholder 1">
            <a:extLst>
              <a:ext uri="{FF2B5EF4-FFF2-40B4-BE49-F238E27FC236}">
                <a16:creationId xmlns:a16="http://schemas.microsoft.com/office/drawing/2014/main" id="{64855043-9908-72D7-2F54-3F03A941FC13}"/>
              </a:ext>
            </a:extLst>
          </p:cNvPr>
          <p:cNvSpPr>
            <a:spLocks noGrp="1"/>
          </p:cNvSpPr>
          <p:nvPr>
            <p:ph type="sldNum" idx="12"/>
          </p:nvPr>
        </p:nvSpPr>
        <p:spPr/>
        <p:txBody>
          <a:bodyPr/>
          <a:lstStyle/>
          <a:p>
            <a:fld id="{00000000-1234-1234-1234-123412341234}" type="slidenum">
              <a:rPr lang="en" smtClean="0"/>
              <a:pPr/>
              <a:t>7</a:t>
            </a:fld>
            <a:endParaRPr lang="en" dirty="0"/>
          </a:p>
        </p:txBody>
      </p:sp>
      <p:pic>
        <p:nvPicPr>
          <p:cNvPr id="3" name="Picture 2">
            <a:extLst>
              <a:ext uri="{FF2B5EF4-FFF2-40B4-BE49-F238E27FC236}">
                <a16:creationId xmlns:a16="http://schemas.microsoft.com/office/drawing/2014/main" id="{AA2C9DE0-438D-51E2-6671-5A9D5A63926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Tree>
    <p:extLst>
      <p:ext uri="{BB962C8B-B14F-4D97-AF65-F5344CB8AC3E}">
        <p14:creationId xmlns:p14="http://schemas.microsoft.com/office/powerpoint/2010/main" val="422613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1993667" y="1600200"/>
            <a:ext cx="3675300" cy="3725700"/>
          </a:xfrm>
          <a:prstGeom prst="rect">
            <a:avLst/>
          </a:prstGeom>
        </p:spPr>
        <p:txBody>
          <a:bodyPr spcFirstLastPara="1" vert="horz" wrap="square" lIns="91425" tIns="91425" rIns="91425" bIns="91425" numCol="1" rtlCol="0" anchor="t" anchorCtr="0" compatLnSpc="1">
            <a:prstTxWarp prst="textNoShape">
              <a:avLst/>
            </a:prstTxWarp>
            <a:noAutofit/>
          </a:bodyPr>
          <a:lstStyle/>
          <a:p>
            <a:pPr marL="0" indent="0">
              <a:buNone/>
            </a:pPr>
            <a:r>
              <a:rPr lang="en-US" sz="2400" b="1" dirty="0"/>
              <a:t>Program</a:t>
            </a:r>
            <a:endParaRPr sz="2400" b="1" dirty="0"/>
          </a:p>
          <a:p>
            <a:pPr marL="0" indent="0">
              <a:buNone/>
            </a:pPr>
            <a:r>
              <a:rPr lang="en-US" sz="2400" dirty="0"/>
              <a:t>Is a set of instructions that, when executed, causes the computer to behave in a predetermined manner.</a:t>
            </a:r>
          </a:p>
          <a:p>
            <a:pPr marL="0" indent="0">
              <a:buNone/>
            </a:pPr>
            <a:endParaRPr lang="en-US" sz="2400" dirty="0"/>
          </a:p>
          <a:p>
            <a:pPr marL="0" indent="0">
              <a:buNone/>
            </a:pPr>
            <a:endParaRPr lang="en-US" sz="2400" dirty="0"/>
          </a:p>
          <a:p>
            <a:pPr marL="0" indent="0">
              <a:buNone/>
            </a:pPr>
            <a:r>
              <a:rPr lang="en-US" sz="2400" dirty="0"/>
              <a:t>It is written using </a:t>
            </a:r>
            <a:r>
              <a:rPr lang="en-US" sz="2400" dirty="0">
                <a:solidFill>
                  <a:srgbClr val="FF0000"/>
                </a:solidFill>
              </a:rPr>
              <a:t>programming language</a:t>
            </a:r>
            <a:r>
              <a:rPr lang="en-US" sz="2400" dirty="0"/>
              <a:t>.</a:t>
            </a:r>
          </a:p>
          <a:p>
            <a:pPr marL="0" indent="0">
              <a:buNone/>
            </a:pPr>
            <a:endParaRPr lang="en-US" sz="2400" dirty="0"/>
          </a:p>
        </p:txBody>
      </p:sp>
      <p:sp>
        <p:nvSpPr>
          <p:cNvPr id="133" name="Google Shape;133;p19"/>
          <p:cNvSpPr txBox="1">
            <a:spLocks noGrp="1"/>
          </p:cNvSpPr>
          <p:nvPr>
            <p:ph type="title"/>
          </p:nvPr>
        </p:nvSpPr>
        <p:spPr>
          <a:xfrm>
            <a:off x="3886200" y="445169"/>
            <a:ext cx="6590884" cy="702600"/>
          </a:xfrm>
          <a:prstGeom prst="rect">
            <a:avLst/>
          </a:prstGeom>
        </p:spPr>
        <p:txBody>
          <a:bodyPr spcFirstLastPara="1" vert="horz" wrap="square" lIns="91425" tIns="91425" rIns="91425" bIns="91425" numCol="1" rtlCol="0" anchor="b" anchorCtr="0" compatLnSpc="1">
            <a:prstTxWarp prst="textNoShape">
              <a:avLst/>
            </a:prstTxWarp>
            <a:noAutofit/>
          </a:bodyPr>
          <a:lstStyle/>
          <a:p>
            <a:pPr lvl="0">
              <a:lnSpc>
                <a:spcPct val="150000"/>
              </a:lnSpc>
            </a:pPr>
            <a:r>
              <a:rPr lang="en-US" sz="2400" b="1" dirty="0">
                <a:solidFill>
                  <a:srgbClr val="C00000"/>
                </a:solidFill>
              </a:rPr>
              <a:t>Program vs. Algorithm</a:t>
            </a:r>
          </a:p>
        </p:txBody>
      </p:sp>
      <p:sp>
        <p:nvSpPr>
          <p:cNvPr id="134" name="Google Shape;134;p19"/>
          <p:cNvSpPr txBox="1">
            <a:spLocks noGrp="1"/>
          </p:cNvSpPr>
          <p:nvPr>
            <p:ph type="body" idx="2"/>
          </p:nvPr>
        </p:nvSpPr>
        <p:spPr>
          <a:xfrm>
            <a:off x="6253084" y="1600200"/>
            <a:ext cx="4224000" cy="3725700"/>
          </a:xfrm>
          <a:prstGeom prst="rect">
            <a:avLst/>
          </a:prstGeom>
        </p:spPr>
        <p:txBody>
          <a:bodyPr spcFirstLastPara="1" vert="horz" wrap="square" lIns="91425" tIns="91425" rIns="91425" bIns="91425" numCol="1" rtlCol="0" anchor="t" anchorCtr="0" compatLnSpc="1">
            <a:prstTxWarp prst="textNoShape">
              <a:avLst/>
            </a:prstTxWarp>
            <a:noAutofit/>
          </a:bodyPr>
          <a:lstStyle/>
          <a:p>
            <a:pPr marL="0" indent="0">
              <a:buNone/>
            </a:pPr>
            <a:r>
              <a:rPr lang="en-US" sz="2400" b="1" dirty="0"/>
              <a:t>Algorithm</a:t>
            </a:r>
            <a:endParaRPr sz="2400" b="1" dirty="0"/>
          </a:p>
          <a:p>
            <a:pPr marL="0" indent="0">
              <a:buNone/>
            </a:pPr>
            <a:r>
              <a:rPr lang="en-US" sz="2400" dirty="0"/>
              <a:t>Step-by-step procedure to perform a specific task in a finite time.</a:t>
            </a:r>
          </a:p>
          <a:p>
            <a:pPr marL="0" indent="0">
              <a:buNone/>
            </a:pPr>
            <a:r>
              <a:rPr lang="en-US" sz="2400" dirty="0"/>
              <a:t>It is a step by step procedure to solve the problem.</a:t>
            </a:r>
          </a:p>
          <a:p>
            <a:pPr marL="0" indent="0">
              <a:buNone/>
            </a:pPr>
            <a:endParaRPr lang="en-US" sz="2400" dirty="0"/>
          </a:p>
          <a:p>
            <a:pPr marL="0" indent="0">
              <a:buNone/>
            </a:pPr>
            <a:r>
              <a:rPr lang="en-US" sz="2400" dirty="0"/>
              <a:t>It is written in </a:t>
            </a:r>
            <a:r>
              <a:rPr lang="en-US" sz="2400" dirty="0">
                <a:solidFill>
                  <a:srgbClr val="FF0000"/>
                </a:solidFill>
              </a:rPr>
              <a:t>pseudo code</a:t>
            </a:r>
            <a:r>
              <a:rPr lang="en-US" sz="2400" dirty="0"/>
              <a:t> (a plan or initial draft of the code).</a:t>
            </a:r>
            <a:endParaRPr sz="2400" dirty="0"/>
          </a:p>
        </p:txBody>
      </p:sp>
      <p:pic>
        <p:nvPicPr>
          <p:cNvPr id="2" name="Picture 1">
            <a:extLst>
              <a:ext uri="{FF2B5EF4-FFF2-40B4-BE49-F238E27FC236}">
                <a16:creationId xmlns:a16="http://schemas.microsoft.com/office/drawing/2014/main" id="{ED4E4871-BD87-F8F8-4F28-5A392C19BE3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sp>
        <p:nvSpPr>
          <p:cNvPr id="3" name="Slide Number Placeholder 2">
            <a:extLst>
              <a:ext uri="{FF2B5EF4-FFF2-40B4-BE49-F238E27FC236}">
                <a16:creationId xmlns:a16="http://schemas.microsoft.com/office/drawing/2014/main" id="{83D3BAA4-3672-7535-E6E6-B1F8DE773CAE}"/>
              </a:ext>
            </a:extLst>
          </p:cNvPr>
          <p:cNvSpPr>
            <a:spLocks noGrp="1"/>
          </p:cNvSpPr>
          <p:nvPr>
            <p:ph type="sldNum" idx="12"/>
          </p:nvPr>
        </p:nvSpPr>
        <p:spPr/>
        <p:txBody>
          <a:bodyPr/>
          <a:lstStyle/>
          <a:p>
            <a:fld id="{00000000-1234-1234-1234-123412341234}" type="slidenum">
              <a:rPr lang="en" smtClean="0"/>
              <a:pPr/>
              <a:t>8</a:t>
            </a:fld>
            <a:endParaRPr lang="en"/>
          </a:p>
        </p:txBody>
      </p:sp>
    </p:spTree>
    <p:extLst>
      <p:ext uri="{BB962C8B-B14F-4D97-AF65-F5344CB8AC3E}">
        <p14:creationId xmlns:p14="http://schemas.microsoft.com/office/powerpoint/2010/main" val="1280355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1069340" y="1676400"/>
            <a:ext cx="3886200" cy="3725700"/>
          </a:xfrm>
          <a:prstGeom prst="rect">
            <a:avLst/>
          </a:prstGeom>
        </p:spPr>
        <p:txBody>
          <a:bodyPr spcFirstLastPara="1" vert="horz" wrap="square" lIns="91425" tIns="91425" rIns="91425" bIns="91425" numCol="1" rtlCol="0" anchor="t" anchorCtr="0" compatLnSpc="1">
            <a:prstTxWarp prst="textNoShape">
              <a:avLst/>
            </a:prstTxWarp>
            <a:noAutofit/>
          </a:bodyPr>
          <a:lstStyle/>
          <a:p>
            <a:pPr marL="0" indent="0">
              <a:buNone/>
            </a:pPr>
            <a:r>
              <a:rPr lang="en-US" b="1" dirty="0"/>
              <a:t>Program</a:t>
            </a:r>
            <a:endParaRPr b="1" dirty="0"/>
          </a:p>
          <a:p>
            <a:pPr marL="0" indent="0" algn="just">
              <a:buNone/>
            </a:pPr>
            <a:r>
              <a:rPr lang="en-US" sz="1800" dirty="0"/>
              <a:t>A program contains a list of values (called </a:t>
            </a:r>
            <a:r>
              <a:rPr lang="en-US" sz="1800" dirty="0">
                <a:solidFill>
                  <a:schemeClr val="accent1"/>
                </a:solidFill>
              </a:rPr>
              <a:t>variables</a:t>
            </a:r>
            <a:r>
              <a:rPr lang="en-US" sz="1800" dirty="0"/>
              <a:t>) and a list of directions (called </a:t>
            </a:r>
            <a:r>
              <a:rPr lang="en-US" sz="1800" dirty="0">
                <a:solidFill>
                  <a:schemeClr val="accent1"/>
                </a:solidFill>
              </a:rPr>
              <a:t>statements</a:t>
            </a:r>
            <a:r>
              <a:rPr lang="en-US" sz="1800" dirty="0"/>
              <a:t>) that tell the computer what to do with the variables.</a:t>
            </a:r>
          </a:p>
          <a:p>
            <a:pPr marL="0" indent="0" algn="just">
              <a:buNone/>
            </a:pPr>
            <a:endParaRPr lang="en-US" sz="1800" dirty="0"/>
          </a:p>
          <a:p>
            <a:pPr marL="0" indent="0" algn="just">
              <a:buNone/>
            </a:pPr>
            <a:r>
              <a:rPr lang="en-US" sz="1800" dirty="0"/>
              <a:t> The variables can represent </a:t>
            </a:r>
            <a:r>
              <a:rPr lang="en-US" sz="1800" dirty="0">
                <a:solidFill>
                  <a:schemeClr val="accent1"/>
                </a:solidFill>
              </a:rPr>
              <a:t>numeric data</a:t>
            </a:r>
            <a:r>
              <a:rPr lang="en-US" sz="1800" dirty="0"/>
              <a:t>, </a:t>
            </a:r>
            <a:r>
              <a:rPr lang="en-US" sz="1800" dirty="0">
                <a:solidFill>
                  <a:schemeClr val="accent1"/>
                </a:solidFill>
              </a:rPr>
              <a:t>text</a:t>
            </a:r>
            <a:r>
              <a:rPr lang="en-US" sz="1800" dirty="0"/>
              <a:t>, can be organized (</a:t>
            </a:r>
            <a:r>
              <a:rPr lang="en-US" sz="1800" dirty="0">
                <a:solidFill>
                  <a:schemeClr val="accent1"/>
                </a:solidFill>
              </a:rPr>
              <a:t>structured</a:t>
            </a:r>
            <a:r>
              <a:rPr lang="en-US" sz="1800" dirty="0"/>
              <a:t>) in different ways.</a:t>
            </a:r>
          </a:p>
        </p:txBody>
      </p:sp>
      <p:sp>
        <p:nvSpPr>
          <p:cNvPr id="134" name="Google Shape;134;p19"/>
          <p:cNvSpPr txBox="1">
            <a:spLocks noGrp="1"/>
          </p:cNvSpPr>
          <p:nvPr>
            <p:ph type="body" idx="2"/>
          </p:nvPr>
        </p:nvSpPr>
        <p:spPr>
          <a:xfrm>
            <a:off x="5346574" y="1676400"/>
            <a:ext cx="3982401" cy="3725700"/>
          </a:xfrm>
          <a:prstGeom prst="rect">
            <a:avLst/>
          </a:prstGeom>
        </p:spPr>
        <p:txBody>
          <a:bodyPr spcFirstLastPara="1" vert="horz" wrap="square" lIns="91425" tIns="91425" rIns="91425" bIns="91425" numCol="1" rtlCol="0" anchor="t" anchorCtr="0" compatLnSpc="1">
            <a:prstTxWarp prst="textNoShape">
              <a:avLst/>
            </a:prstTxWarp>
            <a:noAutofit/>
          </a:bodyPr>
          <a:lstStyle/>
          <a:p>
            <a:pPr marL="0" indent="0">
              <a:buNone/>
            </a:pPr>
            <a:r>
              <a:rPr lang="en-US" b="1" dirty="0"/>
              <a:t>Algorithm</a:t>
            </a:r>
            <a:endParaRPr b="1" dirty="0"/>
          </a:p>
          <a:p>
            <a:pPr marL="0" indent="0" algn="just">
              <a:buNone/>
            </a:pPr>
            <a:r>
              <a:rPr lang="en-US" sz="1800" dirty="0"/>
              <a:t>In computer science, </a:t>
            </a:r>
            <a:r>
              <a:rPr lang="en-US" sz="1800" dirty="0" err="1">
                <a:solidFill>
                  <a:srgbClr val="FF0000"/>
                </a:solidFill>
              </a:rPr>
              <a:t>pseudocode</a:t>
            </a:r>
            <a:r>
              <a:rPr lang="en-US" sz="1800" dirty="0"/>
              <a:t> is a plain language description of the steps in an algorithm or another system. </a:t>
            </a:r>
          </a:p>
          <a:p>
            <a:pPr marL="0" indent="0" algn="just">
              <a:buNone/>
            </a:pPr>
            <a:endParaRPr lang="en-US" sz="1800" dirty="0"/>
          </a:p>
          <a:p>
            <a:pPr marL="0" indent="0" algn="just">
              <a:buNone/>
            </a:pPr>
            <a:r>
              <a:rPr lang="en-US" sz="1800" dirty="0" err="1">
                <a:solidFill>
                  <a:srgbClr val="FF0000"/>
                </a:solidFill>
              </a:rPr>
              <a:t>Pseudocode</a:t>
            </a:r>
            <a:r>
              <a:rPr lang="en-US" sz="1800" dirty="0"/>
              <a:t> often uses structural conventions of a normal programming language, but is intended for human reading rather than machine reading.</a:t>
            </a:r>
            <a:endParaRPr sz="1800" dirty="0"/>
          </a:p>
        </p:txBody>
      </p:sp>
      <p:sp>
        <p:nvSpPr>
          <p:cNvPr id="6" name="Google Shape;133;p19"/>
          <p:cNvSpPr txBox="1">
            <a:spLocks/>
          </p:cNvSpPr>
          <p:nvPr/>
        </p:nvSpPr>
        <p:spPr bwMode="auto">
          <a:xfrm>
            <a:off x="4042332" y="429915"/>
            <a:ext cx="6590884" cy="702600"/>
          </a:xfrm>
          <a:prstGeom prst="rect">
            <a:avLst/>
          </a:prstGeom>
          <a:noFill/>
          <a:ln w="9525">
            <a:noFill/>
            <a:miter lim="800000"/>
            <a:headEnd/>
            <a:tailEnd/>
          </a:ln>
          <a:effectLst/>
        </p:spPr>
        <p:txBody>
          <a:bodyPr spcFirstLastPara="1" vert="horz" wrap="square" lIns="91425" tIns="91425" rIns="91425" bIns="91425" numCol="1" anchor="b" anchorCtr="0" compatLnSpc="1">
            <a:prstTxWarp prst="textNoShape">
              <a:avLst/>
            </a:prstTxWarp>
            <a:noAutofit/>
          </a:bodyPr>
          <a:lstStyle>
            <a:lvl1pPr lvl="0" algn="l" rtl="0" eaLnBrk="1" fontAlgn="base" hangingPunct="1">
              <a:spcBef>
                <a:spcPts val="0"/>
              </a:spcBef>
              <a:spcAft>
                <a:spcPts val="0"/>
              </a:spcAft>
              <a:buSzPts val="2000"/>
              <a:buNone/>
              <a:defRPr sz="3200">
                <a:solidFill>
                  <a:schemeClr val="bg2"/>
                </a:solidFill>
                <a:latin typeface="+mj-lt"/>
                <a:ea typeface="+mj-ea"/>
                <a:cs typeface="+mj-cs"/>
              </a:defRPr>
            </a:lvl1pPr>
            <a:lvl2pPr lvl="1" algn="l" rtl="0" eaLnBrk="1" fontAlgn="base" hangingPunct="1">
              <a:spcBef>
                <a:spcPts val="0"/>
              </a:spcBef>
              <a:spcAft>
                <a:spcPts val="0"/>
              </a:spcAft>
              <a:buSzPts val="2000"/>
              <a:buNone/>
              <a:defRPr sz="3200">
                <a:solidFill>
                  <a:schemeClr val="bg2"/>
                </a:solidFill>
                <a:latin typeface="Arial" charset="0"/>
              </a:defRPr>
            </a:lvl2pPr>
            <a:lvl3pPr lvl="2" algn="l" rtl="0" eaLnBrk="1" fontAlgn="base" hangingPunct="1">
              <a:spcBef>
                <a:spcPts val="0"/>
              </a:spcBef>
              <a:spcAft>
                <a:spcPts val="0"/>
              </a:spcAft>
              <a:buSzPts val="2000"/>
              <a:buNone/>
              <a:defRPr sz="3200">
                <a:solidFill>
                  <a:schemeClr val="bg2"/>
                </a:solidFill>
                <a:latin typeface="Arial" charset="0"/>
              </a:defRPr>
            </a:lvl3pPr>
            <a:lvl4pPr lvl="3" algn="l" rtl="0" eaLnBrk="1" fontAlgn="base" hangingPunct="1">
              <a:spcBef>
                <a:spcPts val="0"/>
              </a:spcBef>
              <a:spcAft>
                <a:spcPts val="0"/>
              </a:spcAft>
              <a:buSzPts val="2000"/>
              <a:buNone/>
              <a:defRPr sz="3200">
                <a:solidFill>
                  <a:schemeClr val="bg2"/>
                </a:solidFill>
                <a:latin typeface="Arial" charset="0"/>
              </a:defRPr>
            </a:lvl4pPr>
            <a:lvl5pPr lvl="4" algn="l" rtl="0" eaLnBrk="1" fontAlgn="base" hangingPunct="1">
              <a:spcBef>
                <a:spcPts val="0"/>
              </a:spcBef>
              <a:spcAft>
                <a:spcPts val="0"/>
              </a:spcAft>
              <a:buSzPts val="2000"/>
              <a:buNone/>
              <a:defRPr sz="3200">
                <a:solidFill>
                  <a:schemeClr val="bg2"/>
                </a:solidFill>
                <a:latin typeface="Arial" charset="0"/>
              </a:defRPr>
            </a:lvl5pPr>
            <a:lvl6pPr marL="457200" lvl="5" algn="l" rtl="0" eaLnBrk="1" fontAlgn="base" hangingPunct="1">
              <a:spcBef>
                <a:spcPts val="0"/>
              </a:spcBef>
              <a:spcAft>
                <a:spcPts val="0"/>
              </a:spcAft>
              <a:buSzPts val="2000"/>
              <a:buNone/>
              <a:defRPr sz="3200">
                <a:solidFill>
                  <a:schemeClr val="bg2"/>
                </a:solidFill>
                <a:latin typeface="Arial" charset="0"/>
              </a:defRPr>
            </a:lvl6pPr>
            <a:lvl7pPr marL="914400" lvl="6" algn="l" rtl="0" eaLnBrk="1" fontAlgn="base" hangingPunct="1">
              <a:spcBef>
                <a:spcPts val="0"/>
              </a:spcBef>
              <a:spcAft>
                <a:spcPts val="0"/>
              </a:spcAft>
              <a:buSzPts val="2000"/>
              <a:buNone/>
              <a:defRPr sz="3200">
                <a:solidFill>
                  <a:schemeClr val="bg2"/>
                </a:solidFill>
                <a:latin typeface="Arial" charset="0"/>
              </a:defRPr>
            </a:lvl7pPr>
            <a:lvl8pPr marL="1371600" lvl="7" algn="l" rtl="0" eaLnBrk="1" fontAlgn="base" hangingPunct="1">
              <a:spcBef>
                <a:spcPts val="0"/>
              </a:spcBef>
              <a:spcAft>
                <a:spcPts val="0"/>
              </a:spcAft>
              <a:buSzPts val="2000"/>
              <a:buNone/>
              <a:defRPr sz="3200">
                <a:solidFill>
                  <a:schemeClr val="bg2"/>
                </a:solidFill>
                <a:latin typeface="Arial" charset="0"/>
              </a:defRPr>
            </a:lvl8pPr>
            <a:lvl9pPr marL="1828800" lvl="8" algn="l" rtl="0" eaLnBrk="1" fontAlgn="base" hangingPunct="1">
              <a:spcBef>
                <a:spcPts val="0"/>
              </a:spcBef>
              <a:spcAft>
                <a:spcPts val="0"/>
              </a:spcAft>
              <a:buSzPts val="2000"/>
              <a:buNone/>
              <a:defRPr sz="3200">
                <a:solidFill>
                  <a:schemeClr val="bg2"/>
                </a:solidFill>
                <a:latin typeface="Arial" charset="0"/>
              </a:defRPr>
            </a:lvl9pPr>
          </a:lstStyle>
          <a:p>
            <a:pPr>
              <a:lnSpc>
                <a:spcPct val="150000"/>
              </a:lnSpc>
            </a:pPr>
            <a:r>
              <a:rPr lang="en-US" sz="2400" b="1" cap="all" dirty="0">
                <a:solidFill>
                  <a:srgbClr val="C00000"/>
                </a:solidFill>
              </a:rPr>
              <a:t>Program vs. Algorithm</a:t>
            </a:r>
          </a:p>
        </p:txBody>
      </p:sp>
      <p:pic>
        <p:nvPicPr>
          <p:cNvPr id="2" name="Picture 1">
            <a:extLst>
              <a:ext uri="{FF2B5EF4-FFF2-40B4-BE49-F238E27FC236}">
                <a16:creationId xmlns:a16="http://schemas.microsoft.com/office/drawing/2014/main" id="{76FEE890-5186-306A-FBD9-5D9989B6B4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84410" y="639113"/>
            <a:ext cx="1973580" cy="758825"/>
          </a:xfrm>
          <a:prstGeom prst="rect">
            <a:avLst/>
          </a:prstGeom>
          <a:noFill/>
          <a:ln>
            <a:noFill/>
          </a:ln>
        </p:spPr>
      </p:pic>
      <p:pic>
        <p:nvPicPr>
          <p:cNvPr id="3" name="Picture 2">
            <a:extLst>
              <a:ext uri="{FF2B5EF4-FFF2-40B4-BE49-F238E27FC236}">
                <a16:creationId xmlns:a16="http://schemas.microsoft.com/office/drawing/2014/main" id="{B2686C46-D9A3-3A72-3BFF-C78B95EA2D77}"/>
              </a:ext>
            </a:extLst>
          </p:cNvPr>
          <p:cNvPicPr>
            <a:picLocks noChangeAspect="1"/>
          </p:cNvPicPr>
          <p:nvPr/>
        </p:nvPicPr>
        <p:blipFill>
          <a:blip r:embed="rId4"/>
          <a:stretch>
            <a:fillRect/>
          </a:stretch>
        </p:blipFill>
        <p:spPr>
          <a:xfrm>
            <a:off x="9884410" y="1569691"/>
            <a:ext cx="1767993" cy="4371211"/>
          </a:xfrm>
          <a:prstGeom prst="rect">
            <a:avLst/>
          </a:prstGeom>
        </p:spPr>
      </p:pic>
      <p:sp>
        <p:nvSpPr>
          <p:cNvPr id="4" name="Slide Number Placeholder 3">
            <a:extLst>
              <a:ext uri="{FF2B5EF4-FFF2-40B4-BE49-F238E27FC236}">
                <a16:creationId xmlns:a16="http://schemas.microsoft.com/office/drawing/2014/main" id="{19273432-C4D5-A608-D28D-EE3C178CD034}"/>
              </a:ext>
            </a:extLst>
          </p:cNvPr>
          <p:cNvSpPr>
            <a:spLocks noGrp="1"/>
          </p:cNvSpPr>
          <p:nvPr>
            <p:ph type="sldNum"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1479698509"/>
      </p:ext>
    </p:extLst>
  </p:cSld>
  <p:clrMapOvr>
    <a:masterClrMapping/>
  </p:clrMapOvr>
</p:sld>
</file>

<file path=ppt/theme/theme1.xml><?xml version="1.0" encoding="utf-8"?>
<a:theme xmlns:a="http://schemas.openxmlformats.org/drawingml/2006/main" name="Dividend">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E3FC8A1C-A436-42C0-AC33-FAFFFAF219BC}">
  <ds:schemaRefs>
    <ds:schemaRef ds:uri="http://schemas.microsoft.com/sharepoint/v3/contenttype/forms"/>
  </ds:schemaRefs>
</ds:datastoreItem>
</file>

<file path=customXml/itemProps2.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5C8BF1-B0E4-49A1-808F-40F2AD30E743}">
  <ds:schemaRefs>
    <ds:schemaRef ds:uri="http://schemas.microsoft.com/office/2006/metadata/properties"/>
    <ds:schemaRef ds:uri="http://purl.org/dc/elements/1.1/"/>
    <ds:schemaRef ds:uri="http://purl.org/dc/terms/"/>
    <ds:schemaRef ds:uri="http://schemas.microsoft.com/office/2006/documentManagement/types"/>
    <ds:schemaRef ds:uri="http://www.w3.org/XML/1998/namespace"/>
    <ds:schemaRef ds:uri="http://schemas.microsoft.com/office/infopath/2007/PartnerControls"/>
    <ds:schemaRef ds:uri="http://purl.org/dc/dcmitype/"/>
    <ds:schemaRef ds:uri="http://schemas.openxmlformats.org/package/2006/metadata/core-propertie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design</Template>
  <TotalTime>854</TotalTime>
  <Words>1616</Words>
  <Application>Microsoft Office PowerPoint</Application>
  <PresentationFormat>Widescreen</PresentationFormat>
  <Paragraphs>221</Paragraphs>
  <Slides>21</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Gill Sans MT</vt:lpstr>
      <vt:lpstr>Palatino Linotype</vt:lpstr>
      <vt:lpstr>Roboto Slab</vt:lpstr>
      <vt:lpstr>Tahoma</vt:lpstr>
      <vt:lpstr>Times New Roman</vt:lpstr>
      <vt:lpstr>Verdana</vt:lpstr>
      <vt:lpstr>Wingdings</vt:lpstr>
      <vt:lpstr>Wingdings 2</vt:lpstr>
      <vt:lpstr>Dividend</vt:lpstr>
      <vt:lpstr>Lecture1     C++ Basics</vt:lpstr>
      <vt:lpstr>Course description</vt:lpstr>
      <vt:lpstr>Course Learning Objectives</vt:lpstr>
      <vt:lpstr>Assessment Strategy</vt:lpstr>
      <vt:lpstr>PowerPoint Presentation</vt:lpstr>
      <vt:lpstr>Lecture 1: C++ Basics</vt:lpstr>
      <vt:lpstr>1. Basic Concepts</vt:lpstr>
      <vt:lpstr>Program vs. Algorithm</vt:lpstr>
      <vt:lpstr>PowerPoint Presentation</vt:lpstr>
      <vt:lpstr>PowerPoint Presentation</vt:lpstr>
      <vt:lpstr>PowerPoint Presentation</vt:lpstr>
      <vt:lpstr>PowerPoint Presentation</vt:lpstr>
      <vt:lpstr>C++ Program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DR-Yasser Elawady</dc:creator>
  <cp:lastModifiedBy>Yasser Hamed Ahmed El-Awady</cp:lastModifiedBy>
  <cp:revision>11</cp:revision>
  <dcterms:created xsi:type="dcterms:W3CDTF">2020-10-08T13:37:14Z</dcterms:created>
  <dcterms:modified xsi:type="dcterms:W3CDTF">2025-09-26T14:54:41Z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